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4" r:id="rId41"/>
  </p:sldIdLst>
  <p:sldSz cx="12192000" cy="6858000"/>
  <p:notesSz cx="6858000" cy="12192000"/>
  <p:custDataLst>
    <p:tags r:id="rId4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926" autoAdjust="0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62dab852f2339065b1e8d4d#tid=663999cd748a190009dd90b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2025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5202936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 必修第三册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slide" Target="slide22.xml"/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1b46b1e?sp=1&amp;pid=b47c758e2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p:pic>
        <p:nvPicPr>
          <p:cNvPr id="3" name="QO_6_BD.23_1#1a8b11ec0?htil=2&amp;pid=c21b46b1e&amp;color=0,0,0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3949" y="1153541"/>
            <a:ext cx="288036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6_BD.23_2#1a8b11ec0?htil=2&amp;sp=1&amp;pid=c21b46b1e&amp;color=0,0,0&amp;vtp=1&amp;bbb=1&amp;hb=1&amp;hs=1"/>
              <p:cNvSpPr/>
              <p:nvPr/>
            </p:nvSpPr>
            <p:spPr>
              <a:xfrm>
                <a:off x="612648" y="1135253"/>
                <a:ext cx="79552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（2024山西大同高二统考）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如图所示的电路中，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之间的电压为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”的灯泡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恰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好能正常发光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是完全相同的两个电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6_BD.23_2#1a8b11ec0?htil=2&amp;sp=1&amp;pid=c21b46b1e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795528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6" t="-20" r="-768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7_BD.24_1#57b7ff51b?pid=1a8b11ec0&amp;color=0,0,0&amp;vtp=1&amp;bbb=1&amp;hs=1"/>
              <p:cNvSpPr/>
              <p:nvPr/>
            </p:nvSpPr>
            <p:spPr>
              <a:xfrm>
                <a:off x="612648" y="3687953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的示数；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O_7_BD.24_1#57b7ff51b?pid=1a8b11ec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687953"/>
                <a:ext cx="10963656" cy="567817"/>
              </a:xfrm>
              <a:prstGeom prst="rect">
                <a:avLst/>
              </a:prstGeom>
              <a:blipFill rotWithShape="1">
                <a:blip r:embed="rId3"/>
                <a:stretch>
                  <a:fillRect l="-5" t="-89" r="2" b="-11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7_AN.25_1#57b7ff51b?pid=1a8b11ec0&amp;color=0,0,0&amp;vtp=1&amp;bbb=1&amp;hs=1"/>
              <p:cNvSpPr/>
              <p:nvPr/>
            </p:nvSpPr>
            <p:spPr>
              <a:xfrm>
                <a:off x="612648" y="4331843"/>
                <a:ext cx="10963656" cy="556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[答案]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O_7_AN.25_1#57b7ff51b?pid=1a8b11ec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331843"/>
                <a:ext cx="10963656" cy="556260"/>
              </a:xfrm>
              <a:prstGeom prst="rect">
                <a:avLst/>
              </a:prstGeom>
              <a:blipFill rotWithShape="1">
                <a:blip r:embed="rId4"/>
                <a:stretch>
                  <a:fillRect l="-5" t="-91" r="2" b="-14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7_AS.26_1#57b7ff51b?pid=1a8b11ec0&amp;color=0,0,0&amp;vtp=1&amp;bbb=1&amp;hs=1"/>
              <p:cNvSpPr/>
              <p:nvPr/>
            </p:nvSpPr>
            <p:spPr>
              <a:xfrm>
                <a:off x="612648" y="4897755"/>
                <a:ext cx="10963656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7" name="QO_7_AS.26_1#57b7ff51b?pid=1a8b11ec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897755"/>
                <a:ext cx="10963656" cy="914400"/>
              </a:xfrm>
              <a:prstGeom prst="rect">
                <a:avLst/>
              </a:prstGeom>
              <a:blipFill rotWithShape="1">
                <a:blip r:embed="rId5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27_1#589af684c?pid=1a8b11ec0&amp;color=0,0,0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的示数；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7_BD.27_1#589af684c?pid=1a8b11e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28_1#589af684c?pid=1a8b11ec0&amp;color=0,0,0&amp;vtp=1&amp;bbb=1"/>
              <p:cNvSpPr/>
              <p:nvPr/>
            </p:nvSpPr>
            <p:spPr>
              <a:xfrm>
                <a:off x="612648" y="1112652"/>
                <a:ext cx="10963656" cy="556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[答案]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7_AN.28_1#589af684c?pid=1a8b11ec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12652"/>
                <a:ext cx="10963656" cy="556260"/>
              </a:xfrm>
              <a:prstGeom prst="rect">
                <a:avLst/>
              </a:prstGeom>
              <a:blipFill rotWithShape="1">
                <a:blip r:embed="rId2"/>
                <a:stretch>
                  <a:fillRect l="-5" t="-24" r="2" b="-1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AS.29_1#589af684c?pid=1a8b11ec0&amp;color=0,0,0&amp;vtp=1&amp;bbb=1"/>
              <p:cNvSpPr/>
              <p:nvPr/>
            </p:nvSpPr>
            <p:spPr>
              <a:xfrm>
                <a:off x="612648" y="1678564"/>
                <a:ext cx="10963656" cy="193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8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7_AS.29_1#589af684c?pid=1a8b11ec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78564"/>
                <a:ext cx="10963656" cy="1935734"/>
              </a:xfrm>
              <a:prstGeom prst="rect">
                <a:avLst/>
              </a:prstGeom>
              <a:blipFill rotWithShape="1">
                <a:blip r:embed="rId3"/>
                <a:stretch>
                  <a:fillRect l="-5" t="-13" r="2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30_1#7ee38504c?pid=1a8b11ec0&amp;color=0,0,0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7_BD.30_1#7ee38504c?pid=1a8b11e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31_1#7ee38504c?pid=1a8b11ec0&amp;color=0,0,0&amp;vtp=1&amp;bbb=1"/>
              <p:cNvSpPr/>
              <p:nvPr/>
            </p:nvSpPr>
            <p:spPr>
              <a:xfrm>
                <a:off x="612648" y="1112652"/>
                <a:ext cx="10963656" cy="556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[答案]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7_AN.31_1#7ee38504c?pid=1a8b11ec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12652"/>
                <a:ext cx="10963656" cy="556260"/>
              </a:xfrm>
              <a:prstGeom prst="rect">
                <a:avLst/>
              </a:prstGeom>
              <a:blipFill rotWithShape="1">
                <a:blip r:embed="rId2"/>
                <a:stretch>
                  <a:fillRect l="-5" t="-24" r="2" b="-1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AS.32_1#7ee38504c?pid=1a8b11ec0&amp;color=0,0,0&amp;vtp=1&amp;bbb=1"/>
              <p:cNvSpPr/>
              <p:nvPr/>
            </p:nvSpPr>
            <p:spPr>
              <a:xfrm>
                <a:off x="612648" y="1678564"/>
                <a:ext cx="10963656" cy="1288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由并联电路规律可得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7_AS.32_1#7ee38504c?pid=1a8b11ec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78564"/>
                <a:ext cx="10963656" cy="1288034"/>
              </a:xfrm>
              <a:prstGeom prst="rect">
                <a:avLst/>
              </a:prstGeom>
              <a:blipFill rotWithShape="1">
                <a:blip r:embed="rId3"/>
                <a:stretch>
                  <a:fillRect l="-5" t="-20" r="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4a04a867?pid=b3000a71e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电阻的测量</a:t>
            </a:r>
            <a:endParaRPr lang="en-US" altLang="zh-CN" sz="3400" dirty="0"/>
          </a:p>
        </p:txBody>
      </p:sp>
      <p:sp>
        <p:nvSpPr>
          <p:cNvPr id="3" name="QO_5_BD.33_1#f3a612088?pid=a4a04a867&amp;color=0,0,0&amp;vtp=1&amp;bbb=1"/>
          <p:cNvSpPr/>
          <p:nvPr/>
        </p:nvSpPr>
        <p:spPr>
          <a:xfrm>
            <a:off x="612648" y="1223541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（2024安徽滁州高二统考）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6_BD.34_1#3df0ce454?sp=1&amp;pid=f3a612088&amp;color=0,0,0&amp;vtp=1&amp;bbb=1&amp;hb=1"/>
              <p:cNvSpPr/>
              <p:nvPr/>
            </p:nvSpPr>
            <p:spPr>
              <a:xfrm>
                <a:off x="612648" y="1778635"/>
                <a:ext cx="10963656" cy="44373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为了测量一只阻值约为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的未知电阻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，现提供如下实验器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（输出电压为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∼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Ω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6_BD.34_1#3df0ce454?sp=1&amp;pid=f3a6120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78635"/>
                <a:ext cx="10963656" cy="44373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34_2#3df0ce454?pid=f3a612088&amp;color=0,0,0&amp;mp=1&amp;vtp=1&amp;bt=1&amp;bbb=1"/>
              <p:cNvSpPr/>
              <p:nvPr/>
            </p:nvSpPr>
            <p:spPr>
              <a:xfrm>
                <a:off x="612648" y="468000"/>
                <a:ext cx="10963656" cy="1863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F.滑动变阻器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∼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000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Ω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G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H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.开关和导线若干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6_BD.34_2#3df0ce454?pid=f3a612088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2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34_4#3df0ce454?iti=1&amp;htil=1&amp;pid=f3a612088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2960248"/>
            <a:ext cx="196596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34_5#3df0ce454?iti=2&amp;htil=1&amp;pid=f3a612088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496" y="2914528"/>
            <a:ext cx="196596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34_6#3df0ce454?iti=3&amp;htil=1&amp;pid=f3a612088&amp;color=0,0,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6" y="2448184"/>
            <a:ext cx="19659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34_7#3df0ce454?iti=1&amp;htil=1&amp;pid=f3a612088&amp;color=0,0,0&amp;vtp=1"/>
          <p:cNvSpPr/>
          <p:nvPr/>
        </p:nvSpPr>
        <p:spPr>
          <a:xfrm>
            <a:off x="2227739" y="4970912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QO_6_BD.34_8#3df0ce454?iti=2&amp;htil=1&amp;pid=f3a612088&amp;color=0,0,0&amp;vtp=1"/>
          <p:cNvSpPr/>
          <p:nvPr/>
        </p:nvSpPr>
        <p:spPr>
          <a:xfrm>
            <a:off x="5876195" y="4980056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8" name="QO_6_BD.34_9#3df0ce454?iti=3&amp;htil=1&amp;pid=f3a612088&amp;color=0,0,0&amp;vtp=1"/>
          <p:cNvSpPr/>
          <p:nvPr/>
        </p:nvSpPr>
        <p:spPr>
          <a:xfrm>
            <a:off x="9533795" y="4970912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8c2c6a9dd?pid=3df0ce454&amp;color=0,0,0&amp;vtp=1&amp;bt=1&amp;bbb=1&amp;hb=1"/>
          <p:cNvSpPr/>
          <p:nvPr/>
        </p:nvSpPr>
        <p:spPr>
          <a:xfrm>
            <a:off x="612648" y="468000"/>
            <a:ext cx="10963656" cy="2511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某实验小组设计了甲、乙两种实验电路图（如图所示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）。为了尽可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能减小实验误差，应该选用图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填“甲”或“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乙”）；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ADA3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为了较精确测量，电流表选用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；滑动变阻器选用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（填器材前面的代号）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37_1#8c2c6a9dd.blank?pid=3df0ce454&amp;color=0,0,0&amp;vpa=20&amp;vtp=1"/>
          <p:cNvSpPr/>
          <p:nvPr/>
        </p:nvSpPr>
        <p:spPr>
          <a:xfrm>
            <a:off x="5245766" y="1085220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39_1#8c2c6a9dd.blank?pid=3df0ce454&amp;color=0,0,0&amp;vpa=21&amp;vtp=1"/>
          <p:cNvSpPr/>
          <p:nvPr/>
        </p:nvSpPr>
        <p:spPr>
          <a:xfrm>
            <a:off x="5563266" y="17329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N.40_1#8c2c6a9dd.blank?pid=3df0ce454&amp;color=0,0,0&amp;vpa=22&amp;vtp=1&amp;bbb=1"/>
              <p:cNvSpPr/>
              <p:nvPr/>
            </p:nvSpPr>
            <p:spPr>
              <a:xfrm>
                <a:off x="9043860" y="1867222"/>
                <a:ext cx="3921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7_AN.40_1#8c2c6a9dd.blank?pid=3df0ce454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860" y="1867222"/>
                <a:ext cx="392113" cy="402844"/>
              </a:xfrm>
              <a:prstGeom prst="rect">
                <a:avLst/>
              </a:prstGeom>
              <a:blipFill rotWithShape="1">
                <a:blip r:embed="rId1"/>
                <a:stretch>
                  <a:fillRect l="-48" t="-80" r="130" b="-7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AS.35_1#3df0ce454?pid=f3a612088&amp;color=0,0,0&amp;vtp=1&amp;bt=1&amp;bbb=1&amp;hb=1"/>
              <p:cNvSpPr/>
              <p:nvPr/>
            </p:nvSpPr>
            <p:spPr>
              <a:xfrm>
                <a:off x="612648" y="468000"/>
                <a:ext cx="10963656" cy="3158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由于电源的输出电压为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，而待测电阻阻值约为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流过待测电阻的最大电流约为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，若电流表选用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，则达不到半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，又因为电流表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量程过小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，所以为了方便测量且减小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实验误差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，应将待测电阻与定值电阻串联，故实验电路图选甲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；滑动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变阻器采用分压式接法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，所以选择阻值较小的滑动变阻器，故选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6_AS.35_1#3df0ce454?pid=f3a61208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589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41_1#56837f5af?sp=1&amp;pid=f3a612088&amp;color=0,0,0&amp;vtp=1&amp;bt=1&amp;bb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pc="-10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若用丙图所示的电路进行测量，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可以消除由电表内阻所造成的误差。</a:t>
                </a:r>
                <a:endParaRPr lang="en-US" altLang="zh-CN" sz="2800" b="0" i="0" spc="-10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，调节滑动变阻器滑片至合适位置，读得此时电流表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spc="-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41_1#56837f5af?sp=1&amp;pid=f3a61208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1"/>
                <a:stretch>
                  <a:fillRect l="-5" r="-2488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41_3#56837f5af?sp=1&amp;pid=f3a612088&amp;color=0,0,0&amp;vtp=1&amp;bbb=1&amp;hb=1"/>
              <p:cNvSpPr/>
              <p:nvPr/>
            </p:nvSpPr>
            <p:spPr>
              <a:xfrm>
                <a:off x="612648" y="232474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②再断开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，调节滑动变阻器滑片，使电压表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，读得此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，则待测电阻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用题中测出的物理量表示）。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41_3#56837f5af?sp=1&amp;pid=f3a6120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24740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r="-449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42_1#56837f5af.blank?pid=f3a612088&amp;color=0,0,0&amp;vpa=23&amp;vtp=1&amp;bbb=1&amp;rh=59.4"/>
              <p:cNvSpPr/>
              <p:nvPr/>
            </p:nvSpPr>
            <p:spPr>
              <a:xfrm>
                <a:off x="9168257" y="2816674"/>
                <a:ext cx="1310132" cy="6619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42_1#56837f5af.blank?pid=f3a612088&amp;color=0,0,0&amp;vpa=23&amp;vtp=1&amp;bbb=1&amp;rh=59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8257" y="2816674"/>
                <a:ext cx="1310132" cy="661988"/>
              </a:xfrm>
              <a:prstGeom prst="rect">
                <a:avLst/>
              </a:prstGeom>
              <a:blipFill rotWithShape="1">
                <a:blip r:embed="rId3"/>
                <a:stretch>
                  <a:fillRect l="-10" t="-68" r="19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S.43_1#56837f5af?pid=f3a612088&amp;color=0,0,0&amp;vtp=1&amp;bbb=1&amp;hb=1"/>
              <p:cNvSpPr/>
              <p:nvPr/>
            </p:nvSpPr>
            <p:spPr>
              <a:xfrm>
                <a:off x="612648" y="4178940"/>
                <a:ext cx="10963656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，根据欧姆定律可得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V</m:t>
                                </m:r>
                              </m:sub>
                            </m:sSub>
                          </m:den>
                        </m:f>
                      </m:e>
                    </m:d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，断开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，有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，联立解得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6_AS.43_1#56837f5af?pid=f3a6120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178940"/>
                <a:ext cx="10963656" cy="1498600"/>
              </a:xfrm>
              <a:prstGeom prst="rect">
                <a:avLst/>
              </a:prstGeom>
              <a:blipFill rotWithShape="1">
                <a:blip r:embed="rId4"/>
                <a:stretch>
                  <a:fillRect l="-5" r="-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d1df9317?sp=1&amp;pid=a4a04a867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44_1#fe93509bd?pid=fd1df9317&amp;color=0,0,0&amp;vtp=1&amp;bbb=1&amp;hb=1"/>
              <p:cNvSpPr/>
              <p:nvPr/>
            </p:nvSpPr>
            <p:spPr>
              <a:xfrm>
                <a:off x="612648" y="1135253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（2024河南郑州高二联考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某实验兴趣小组要测量一阻值未知的定值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，他们先用多用电表的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挡粗测被测电阻的阻值。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O_6_BD.44_1#fe93509bd?pid=fd1df931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10963656" cy="1215835"/>
              </a:xfrm>
              <a:prstGeom prst="rect">
                <a:avLst/>
              </a:prstGeom>
              <a:blipFill rotWithShape="1">
                <a:blip r:embed="rId1"/>
                <a:stretch>
                  <a:fillRect l="-5" t="-42" r="-635" b="-5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7_BD.45_1#a19f40945?iti=4&amp;htil=4&amp;pid=fe93509bd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8130" y="2839720"/>
            <a:ext cx="4237355" cy="281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45_2#a19f40945?iti=4&amp;htil=4&amp;pid=fe93509bd&amp;color=0,0,0&amp;vtp=1"/>
          <p:cNvSpPr/>
          <p:nvPr/>
        </p:nvSpPr>
        <p:spPr>
          <a:xfrm>
            <a:off x="8665115" y="6064123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BD.45_3#a19f40945?htil=4&amp;sp=1&amp;pid=fe93509bd&amp;color=0,0,0&amp;vtp=1&amp;bbb=1&amp;hb=1"/>
              <p:cNvSpPr/>
              <p:nvPr/>
            </p:nvSpPr>
            <p:spPr>
              <a:xfrm>
                <a:off x="612648" y="2352675"/>
                <a:ext cx="548640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选用“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  <a:sym typeface="+mn-ea"/>
                  </a:rPr>
                  <a:t>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挡欧姆调零后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，发现指针接近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  <a:sym typeface="+mn-ea"/>
                  </a:rPr>
                  <a:t>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“0”刻度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，这表明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  <a:sym typeface="+mn-ea"/>
                  </a:rPr>
                  <a:t>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表的倍率选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择不够合理，应将选择开关改为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”），表盘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示数如图甲所示，其读数是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7_BD.45_3#a19f40945?htil=4&amp;sp=1&amp;pid=fe93509b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52675"/>
                <a:ext cx="548640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9" r="-6345" b="-1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7_AN.46_1#a19f40945.blank?pid=fe93509bd&amp;color=0,0,0&amp;vpa=24&amp;vtp=1&amp;bbb=1"/>
              <p:cNvSpPr/>
              <p:nvPr/>
            </p:nvSpPr>
            <p:spPr>
              <a:xfrm>
                <a:off x="699961" y="5037391"/>
                <a:ext cx="72669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7_AN.46_1#a19f40945.blank?pid=fe93509bd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961" y="5037391"/>
                <a:ext cx="726694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6" t="-142" r="61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47_1#a19f40945.blank?pid=fe93509bd&amp;color=0,0,0&amp;vpa=25&amp;vtp=1&amp;bbb=1"/>
          <p:cNvSpPr/>
          <p:nvPr/>
        </p:nvSpPr>
        <p:spPr>
          <a:xfrm>
            <a:off x="4890166" y="553974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17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AS.48_1#a19f40945?pid=fe93509bd&amp;color=0,0,0&amp;vtp=1&amp;bt=1&amp;bbb=1&amp;hb=1"/>
              <p:cNvSpPr/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  <a:sym typeface="+mn-ea"/>
                  </a:rPr>
                  <a:t>电阻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表指针接近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表的“0”刻度，说明选择挡位太大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，因此换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用较小的挡位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，即选择开关拨到“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”挡；由于是“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，故读数为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17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7_AS.48_1#a19f40945?pid=fe93509b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r="-15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731f93a0.fixed?pid=d9ee9fd81&amp;color=0,173,163&amp;vtp=1&amp;bbb=1"/>
          <p:cNvSpPr/>
          <p:nvPr/>
        </p:nvSpPr>
        <p:spPr>
          <a:xfrm>
            <a:off x="877824" y="2660904"/>
            <a:ext cx="1055217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第十一章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电路及其应用</a:t>
            </a:r>
            <a:endParaRPr lang="en-US" altLang="zh-CN" sz="4000" dirty="0"/>
          </a:p>
        </p:txBody>
      </p:sp>
      <p:sp>
        <p:nvSpPr>
          <p:cNvPr id="3" name="C_2#1731f93a0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#1731f93a0.fixed?pid=d9ee9fd81&amp;color=0,173,163&amp;vtp=1&amp;bbb=1"/>
          <p:cNvSpPr/>
          <p:nvPr/>
        </p:nvSpPr>
        <p:spPr>
          <a:xfrm>
            <a:off x="877824" y="3493008"/>
            <a:ext cx="10552176" cy="61264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41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章末总结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49_1#0d0cb9d87?iti=5&amp;htil=5&amp;pid=fe93509bd&amp;color=0,0,0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2699" y="495431"/>
            <a:ext cx="2724912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49_2#0d0cb9d87?iti=5&amp;htil=5&amp;pid=fe93509bd&amp;color=0,0,0&amp;vtp=1"/>
          <p:cNvSpPr/>
          <p:nvPr/>
        </p:nvSpPr>
        <p:spPr>
          <a:xfrm>
            <a:off x="9966874" y="3100455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49_3#0d0cb9d87?htil=5&amp;sp=1&amp;pid=fe93509bd&amp;color=0,0,0&amp;vtp=1&amp;bt=1&amp;bbb=1&amp;hb=1&amp;hs=1"/>
              <p:cNvSpPr/>
              <p:nvPr/>
            </p:nvSpPr>
            <p:spPr>
              <a:xfrm>
                <a:off x="612648" y="468000"/>
                <a:ext cx="8110728" cy="4721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为了较精确地测量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的阻值，同学们设计了如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图乙所示的电路，图中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是被测电阻，电流表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，与电流表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串联的是阻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的标准电阻，闭合开关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后，调整滑动变阻器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的触头，使得电流表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的读数分别为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被测电阻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950" b="1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BD.49_3#0d0cb9d87?htil=5&amp;sp=1&amp;pid=fe93509bd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8110728" cy="4721035"/>
              </a:xfrm>
              <a:prstGeom prst="rect">
                <a:avLst/>
              </a:prstGeom>
              <a:blipFill rotWithShape="1">
                <a:blip r:embed="rId2"/>
                <a:stretch>
                  <a:fillRect l="-6" r="-1224" b="-1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N.50_1#0d0cb9d87.blank?pid=fe93509bd&amp;color=0,0,0&amp;vpa=26&amp;vtp=1&amp;bbb=1&amp;rh=59.4"/>
              <p:cNvSpPr/>
              <p:nvPr/>
            </p:nvSpPr>
            <p:spPr>
              <a:xfrm>
                <a:off x="2882901" y="3732153"/>
                <a:ext cx="1617726" cy="6859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1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1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en-US" altLang="zh-CN" sz="2800" b="1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  <m:t>𝟎</m:t>
                                </m:r>
                              </m:sub>
                            </m:s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1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1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en-US" altLang="zh-CN" sz="2800" b="1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楷体" panose="02010609060101010101" pitchFamily="34" charset="-122"/>
                                    <a:cs typeface="Times New Roman" panose="02020603050405020304" pitchFamily="34" charset="-120"/>
                                  </a:rPr>
                                  <m:t>𝐀𝟏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𝑰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7_AN.50_1#0d0cb9d87.blank?pid=fe93509bd&amp;color=0,0,0&amp;vpa=26&amp;vtp=1&amp;bbb=1&amp;rh=59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901" y="3732153"/>
                <a:ext cx="1617726" cy="685927"/>
              </a:xfrm>
              <a:prstGeom prst="rect">
                <a:avLst/>
              </a:prstGeom>
              <a:blipFill rotWithShape="1">
                <a:blip r:embed="rId3"/>
                <a:stretch>
                  <a:fillRect t="-38" r="24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S.51_1#0d0cb9d87?pid=fe93509bd&amp;color=0,0,0&amp;vtp=1&amp;bbb=1&amp;hb=1&amp;hs=1"/>
              <p:cNvSpPr/>
              <p:nvPr/>
            </p:nvSpPr>
            <p:spPr>
              <a:xfrm>
                <a:off x="612648" y="5153283"/>
                <a:ext cx="10963656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，由并联电路电压规律可得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，联立可得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A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7_AS.51_1#0d0cb9d87?pid=fe93509bd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5153283"/>
                <a:ext cx="10963656" cy="1409700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r="2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52_1#4e74c369f?pid=fe93509bd&amp;color=0,0,0&amp;vtp=1&amp;bt=1&amp;bbb=1&amp;hb=1"/>
              <p:cNvSpPr/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为了减小偶然误差，同学们测量了多组数据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，然后用图像法处理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为横坐标，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为纵坐标，根据实验数据作出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，发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现图像为一条过原点的直线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，测得直线的斜率为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，则被测电阻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7_BD.52_1#4e74c369f?pid=fe93509b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53_1#4e74c369f.blank?pid=fe93509bd&amp;color=0,0,0&amp;vpa=27&amp;vtp=1&amp;bbb=1&amp;rh=54"/>
              <p:cNvSpPr/>
              <p:nvPr/>
            </p:nvSpPr>
            <p:spPr>
              <a:xfrm>
                <a:off x="661861" y="2294260"/>
                <a:ext cx="1151763" cy="6107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𝑹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𝑹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𝐀𝟏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𝒌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7_AN.53_1#4e74c369f.blank?pid=fe93509bd&amp;color=0,0,0&amp;vpa=27&amp;vtp=1&amp;bbb=1&amp;rh=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861" y="2294260"/>
                <a:ext cx="1151763" cy="610743"/>
              </a:xfrm>
              <a:prstGeom prst="rect">
                <a:avLst/>
              </a:prstGeom>
              <a:blipFill rotWithShape="1">
                <a:blip r:embed="rId2"/>
                <a:stretch>
                  <a:fillRect l="-17" t="-1" r="6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54_1#4e74c369f?pid=fe93509bd&amp;color=0,0,0&amp;vtp=1&amp;bbb=1&amp;hb=1"/>
              <p:cNvSpPr/>
              <p:nvPr/>
            </p:nvSpPr>
            <p:spPr>
              <a:xfrm>
                <a:off x="612648" y="3161035"/>
                <a:ext cx="10963656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由（2）中分析可得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图像的斜率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𝑘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7_AS.54_1#4e74c369f?pid=fe93509b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161035"/>
                <a:ext cx="10963656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d6de865f.fixed?pid=1731f93a0&amp;color=0,173,163&amp;vtp=1&amp;bbb=1"/>
          <p:cNvSpPr/>
          <p:nvPr/>
        </p:nvSpPr>
        <p:spPr>
          <a:xfrm>
            <a:off x="1417320" y="2267712"/>
            <a:ext cx="9363456" cy="11155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高考链接</a:t>
            </a:r>
            <a:endParaRPr lang="en-US" altLang="zh-CN" sz="4000" dirty="0"/>
          </a:p>
        </p:txBody>
      </p:sp>
      <p:sp>
        <p:nvSpPr>
          <p:cNvPr id="3" name="C_3#2d6de865f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55_1#f6073471a?htil=6&amp;pid=2d6de865f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291" y="486288"/>
            <a:ext cx="354787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55_2#f6073471a?htil=6&amp;pid=2d6de865f&amp;color=0,0,0&amp;vtp=1&amp;bt=1&amp;bbb=1&amp;hb=1&amp;hs=1"/>
              <p:cNvSpPr/>
              <p:nvPr/>
            </p:nvSpPr>
            <p:spPr>
              <a:xfrm>
                <a:off x="612648" y="468000"/>
                <a:ext cx="7287768" cy="32219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（2022全国甲，22，5分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某同学要测量微安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表内阻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，可利用的实验器材有:电源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电动势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，内阻很小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），电流表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 </a:t>
                </a:r>
                <a:endParaRPr lang="en-US" altLang="zh-CN" sz="900" b="0" i="0" kern="0">
                  <a:solidFill>
                    <a:srgbClr val="FFFFFF"/>
                  </a:solidFill>
                  <a:latin typeface="宋体" panose="02010600030101010101" pitchFamily="2" charset="-122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），微安表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  </a:t>
                </a:r>
                <a:endParaRPr lang="en-US" altLang="zh-CN" sz="900" b="0" i="0" kern="0">
                  <a:solidFill>
                    <a:srgbClr val="FFFFFF"/>
                  </a:solidFill>
                  <a:latin typeface="宋体" panose="02010600030101010101" pitchFamily="2" charset="-122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待测，约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），滑动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4_BD.55_2#f6073471a?htil=6&amp;pid=2d6de865f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7287768" cy="3221927"/>
              </a:xfrm>
              <a:prstGeom prst="rect">
                <a:avLst/>
              </a:prstGeom>
              <a:blipFill rotWithShape="1">
                <a:blip r:embed="rId2"/>
                <a:stretch>
                  <a:fillRect l="-7" r="-160" b="-1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4_BD.55_2#f6073471a?htil=6&amp;pid=2d6de865f&amp;color=0,0,0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447" y="1908180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4_BD.55_2#f6073471a?htil=6&amp;pid=2d6de865f&amp;color=0,0,0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5335" y="2548260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BD.55_2#f6073471a?htil=6&amp;pid=2d6de865f&amp;color=0,0,0&amp;vtp=1&amp;bt=1&amp;bbb=1&amp;hb=1&amp;hs=1"/>
              <p:cNvSpPr/>
              <p:nvPr/>
            </p:nvSpPr>
            <p:spPr>
              <a:xfrm>
                <a:off x="612648" y="3736218"/>
                <a:ext cx="10968012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（最大阻值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，导线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O_4_BD.55_2#f6073471a?htil=6&amp;pid=2d6de865f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736218"/>
                <a:ext cx="10968012" cy="1215835"/>
              </a:xfrm>
              <a:prstGeom prst="rect">
                <a:avLst/>
              </a:prstGeom>
              <a:blipFill rotWithShape="1">
                <a:blip r:embed="rId5"/>
                <a:stretch>
                  <a:fillRect l="-5" t="-42" r="2" b="-5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6_1#f61f6f7d6?pid=f6073471a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将图中所示的器材符号连线，画出实验电路原理图；</a:t>
            </a:r>
            <a:endParaRPr lang="en-US" altLang="zh-CN" sz="2800" dirty="0"/>
          </a:p>
        </p:txBody>
      </p:sp>
      <p:pic>
        <p:nvPicPr>
          <p:cNvPr id="3" name="QO_5_AN.57_1#f61f6f7d6?htil=7&amp;pid=f6073471a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4301" y="1121796"/>
            <a:ext cx="2798064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57_2#f61f6f7d6?htil=7&amp;pid=f6073471a&amp;color=0,0,0&amp;vtp=1&amp;bbb=1&amp;hs=1"/>
          <p:cNvSpPr/>
          <p:nvPr/>
        </p:nvSpPr>
        <p:spPr>
          <a:xfrm>
            <a:off x="612648" y="1103508"/>
            <a:ext cx="8037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图见解析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S.58_1#f61f6f7d6?htil=7&amp;pid=f6073471a&amp;color=0,0,0&amp;vtp=1&amp;bbb=1&amp;hb=1&amp;hs=1"/>
              <p:cNvSpPr/>
              <p:nvPr/>
            </p:nvSpPr>
            <p:spPr>
              <a:xfrm>
                <a:off x="612648" y="1732983"/>
                <a:ext cx="8037576" cy="193414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因为电流表的内阻未知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，定值电阻不可能用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来改装电压表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，要得到待测微安表两端的电压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，只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能将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与定值电阻并联，用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g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求得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；滑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O_5_AS.58_1#f61f6f7d6?htil=7&amp;pid=f6073471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32983"/>
                <a:ext cx="8037576" cy="1934147"/>
              </a:xfrm>
              <a:prstGeom prst="rect">
                <a:avLst/>
              </a:prstGeom>
              <a:blipFill rotWithShape="1">
                <a:blip r:embed="rId2"/>
                <a:stretch>
                  <a:fillRect l="-6" t="-4" r="3" b="-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S.58_1#f61f6f7d6?htil=7&amp;pid=f6073471a&amp;color=0,0,0&amp;vtp=1&amp;bbb=1&amp;hb=1&amp;hs=1"/>
              <p:cNvSpPr/>
              <p:nvPr/>
            </p:nvSpPr>
            <p:spPr>
              <a:xfrm>
                <a:off x="612648" y="3674433"/>
                <a:ext cx="10968012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动变阻器最大阻值为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，远小于待测微安表的内阻，为了测量多组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数据，滑动变阻器应采用分压式接法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，则电路图如图所示。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O_5_AS.58_1#f61f6f7d6?htil=7&amp;pid=f6073471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674433"/>
                <a:ext cx="10968012" cy="1215835"/>
              </a:xfrm>
              <a:prstGeom prst="rect">
                <a:avLst/>
              </a:prstGeom>
              <a:blipFill rotWithShape="1">
                <a:blip r:embed="rId3"/>
                <a:stretch>
                  <a:fillRect l="-5" t="-27" r="2" b="-5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59_1#fc5a3c8f1?pid=f6073471a&amp;color=0,0,0&amp;vtp=1&amp;bt=1&amp;bbb=1&amp;hb=1"/>
              <p:cNvSpPr/>
              <p:nvPr/>
            </p:nvSpPr>
            <p:spPr>
              <a:xfrm>
                <a:off x="612648" y="468000"/>
                <a:ext cx="10963656" cy="12788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某次测量中，微安表的示数为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由此计算出微安表内阻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BD.59_1#fc5a3c8f1?pid=f607347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78827"/>
              </a:xfrm>
              <a:prstGeom prst="rect">
                <a:avLst/>
              </a:prstGeom>
              <a:blipFill rotWithShape="1">
                <a:blip r:embed="rId1"/>
                <a:stretch>
                  <a:fillRect l="-5" r="-2610" b="-4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60_1#fc5a3c8f1.blank?pid=f6073471a&amp;color=0,0,0&amp;vpa=28&amp;vtp=1&amp;bbb=1"/>
          <p:cNvSpPr/>
          <p:nvPr/>
        </p:nvSpPr>
        <p:spPr>
          <a:xfrm>
            <a:off x="4922996" y="10666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990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61_1#fc5a3c8f1?pid=f6073471a&amp;color=0,0,0&amp;vtp=1&amp;bbb=1"/>
              <p:cNvSpPr/>
              <p:nvPr/>
            </p:nvSpPr>
            <p:spPr>
              <a:xfrm>
                <a:off x="612648" y="1759019"/>
                <a:ext cx="10963656" cy="1600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由（1）可知，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g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g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5_AS.61_1#fc5a3c8f1?pid=f6073471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59019"/>
                <a:ext cx="10963656" cy="1600200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2_1#524facd30?sp=1&amp;pid=2d6de865f&amp;color=0,0,0&amp;vtp=1&amp;bt=1&amp;bbb=1&amp;hb=1"/>
              <p:cNvSpPr/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（2023全国甲，22，5分）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某同学用伏安法测绘一额定电压为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、额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的小灯泡的伏安特性曲线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，实验所用电压表内阻约为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。实验中有图（a）和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b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两个电路图供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62_1#524facd30?sp=1&amp;pid=2d6de865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1235"/>
              </a:xfrm>
              <a:prstGeom prst="rect">
                <a:avLst/>
              </a:prstGeom>
              <a:blipFill rotWithShape="1">
                <a:blip r:embed="rId1"/>
                <a:stretch>
                  <a:fillRect l="-5" r="-334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2_3#524facd30?htil=1&amp;pid=2d6de865f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76" y="3836548"/>
            <a:ext cx="585216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62_4#524facd30?htil=1&amp;pid=2d6de865f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6368" y="3095884"/>
            <a:ext cx="3236976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63_1#26c6b6d05?pid=524facd30&amp;color=0,0,0&amp;vtp=1&amp;bt=1&amp;bbb=1&amp;hb=1"/>
              <p:cNvSpPr/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实验中得到的电流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和电压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的关系曲线如图（c）所示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，该同学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选择的电路图是图（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63_1#26c6b6d05?pid=524facd3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4_1#26c6b6d05.blank?pid=524facd30&amp;color=0,0,0&amp;vpa=29&amp;vtp=1&amp;bbb=1"/>
              <p:cNvSpPr/>
              <p:nvPr/>
            </p:nvSpPr>
            <p:spPr>
              <a:xfrm>
                <a:off x="3900360" y="1189423"/>
                <a:ext cx="3762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𝐚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64_1#26c6b6d05.blank?pid=524facd30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360" y="1189423"/>
                <a:ext cx="376238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50" t="-17" r="135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65_1#26c6b6d05?pid=524facd30&amp;color=0,0,0&amp;vtp=1&amp;bbb=1&amp;hb=1"/>
              <p:cNvSpPr/>
              <p:nvPr/>
            </p:nvSpPr>
            <p:spPr>
              <a:xfrm>
                <a:off x="612648" y="1680469"/>
                <a:ext cx="10963656" cy="2777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小灯泡两端电压为额定电压时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,利用图（c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）由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伏安法测出小灯泡正常工作时的电阻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，与小灯泡实际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电阻相符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标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A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</m:e>
                    </m:rad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30</m:t>
                    </m:r>
                    <m:rad>
                      <m:radPr>
                        <m:degHide m:val="on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</m:rad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属于小电阻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，说明采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用的是电流表外接法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，即图（a）电路。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65_1#26c6b6d05?pid=524facd3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0469"/>
                <a:ext cx="10963656" cy="2777617"/>
              </a:xfrm>
              <a:prstGeom prst="rect">
                <a:avLst/>
              </a:prstGeom>
              <a:blipFill rotWithShape="1">
                <a:blip r:embed="rId3"/>
                <a:stretch>
                  <a:fillRect l="-5" t="-9" r="2" b="-2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66_1#16edc50dd?pid=524facd30&amp;color=0,0,0&amp;vtp=1&amp;bt=1&amp;bbb=1&amp;hb=1"/>
              <p:cNvSpPr/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若选择另一个电路图进行实验，在图（c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）上用实线画出实验中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应得到的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关系曲线的示意图。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5_BD.66_1#16edc50dd?pid=524facd3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AN.67_1#16edc50dd?pid=524facd30&amp;color=0,0,0&amp;vtp=1&amp;bbb=1"/>
          <p:cNvSpPr/>
          <p:nvPr/>
        </p:nvSpPr>
        <p:spPr>
          <a:xfrm>
            <a:off x="612648" y="1689740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4" name="QO_5_AN.67_2#16edc50dd?pid=524facd30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" y="2374905"/>
            <a:ext cx="325526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S.68_1#16edc50dd?pid=524facd30&amp;color=0,0,0&amp;vtp=1&amp;bbb=1&amp;hb=1"/>
              <p:cNvSpPr/>
              <p:nvPr/>
            </p:nvSpPr>
            <p:spPr>
              <a:xfrm>
                <a:off x="612648" y="5016505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若采用图（b）电路，对比图（a）电路，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相同时图（b）中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较大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，相差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O_5_AS.68_1#16edc50dd?pid=524facd3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5016505"/>
                <a:ext cx="10963656" cy="1215835"/>
              </a:xfrm>
              <a:prstGeom prst="rect">
                <a:avLst/>
              </a:prstGeom>
              <a:blipFill rotWithShape="1">
                <a:blip r:embed="rId3"/>
                <a:stretch>
                  <a:fillRect l="-5" r="-415" b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9_1#4dd0eaff6?sp=1&amp;pid=2d6de865f&amp;color=0,0,0&amp;vtp=1&amp;bt=1&amp;bbb=1&amp;hb=1"/>
              <p:cNvSpPr/>
              <p:nvPr/>
            </p:nvSpPr>
            <p:spPr>
              <a:xfrm>
                <a:off x="612648" y="468000"/>
                <a:ext cx="10963656" cy="3158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（2023全国乙，23，10分）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一学生小组测量某金属丝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（阻值约十几欧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）的电阻率。现有实验器材:螺旋测微器、米尺、电源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、电压表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内阻非常大）、定值电阻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）、滑动变阻器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、待测金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属丝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、单刀双掷开关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、导线若干。图（a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）是学生设计的实验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电路原理图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。完成下列填空：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69_1#4dd0eaff6?sp=1&amp;pid=2d6de865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58935"/>
              </a:xfrm>
              <a:prstGeom prst="rect">
                <a:avLst/>
              </a:prstGeom>
              <a:blipFill rotWithShape="1">
                <a:blip r:embed="rId1"/>
                <a:stretch>
                  <a:fillRect l="-5" r="-635" b="-2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9_3#4dd0eaff6?iti=6&amp;htil=1&amp;pid=2d6de865f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192" y="3734440"/>
            <a:ext cx="363931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69_4#4dd0eaff6?iti=7&amp;htil=1&amp;pid=2d6de865f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4968" y="4164208"/>
            <a:ext cx="219456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69_5#4dd0eaff6?iti=6&amp;htil=1&amp;pid=2d6de865f&amp;color=0,0,0&amp;vtp=1&amp;bbb=1"/>
          <p:cNvSpPr/>
          <p:nvPr/>
        </p:nvSpPr>
        <p:spPr>
          <a:xfrm>
            <a:off x="2703385" y="5635376"/>
            <a:ext cx="13049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图（a）</a:t>
            </a:r>
            <a:endParaRPr lang="en-US" altLang="zh-CN" sz="2800" dirty="0"/>
          </a:p>
        </p:txBody>
      </p:sp>
      <p:sp>
        <p:nvSpPr>
          <p:cNvPr id="6" name="QO_4_BD.69_6#4dd0eaff6?iti=7&amp;htil=1&amp;pid=2d6de865f&amp;color=0,0,0&amp;vtp=1&amp;bbb=1"/>
          <p:cNvSpPr/>
          <p:nvPr/>
        </p:nvSpPr>
        <p:spPr>
          <a:xfrm>
            <a:off x="8179467" y="56262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图（b）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c933096c9?lid=c933096c9&amp;cid=c933096c9&amp;vtp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824" y="2002536"/>
            <a:ext cx="429768" cy="429768"/>
          </a:xfrm>
          <a:prstGeom prst="rect">
            <a:avLst/>
          </a:prstGeom>
        </p:spPr>
      </p:pic>
      <p:sp>
        <p:nvSpPr>
          <p:cNvPr id="3" name="C_1#目录1:c933096c9?lid=c933096c9&amp;cid=c933096c9&amp;vtp=1&amp;bt=1&amp;bbb=1">
            <a:hlinkClick r:id="rId1" action="ppaction://hlinksldjump"/>
          </p:cNvPr>
          <p:cNvSpPr/>
          <p:nvPr/>
        </p:nvSpPr>
        <p:spPr>
          <a:xfrm>
            <a:off x="3675888" y="1965960"/>
            <a:ext cx="8101584" cy="5029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体系构建</a:t>
            </a:r>
            <a:endParaRPr lang="en-US" altLang="zh-CN" sz="3050" dirty="0"/>
          </a:p>
        </p:txBody>
      </p:sp>
      <p:pic>
        <p:nvPicPr>
          <p:cNvPr id="4" name="C_1#目录1:c933096c9?lid=b3000a71e&amp;cid=b3000a71e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824" y="2935224"/>
            <a:ext cx="429768" cy="429768"/>
          </a:xfrm>
          <a:prstGeom prst="rect">
            <a:avLst/>
          </a:prstGeom>
        </p:spPr>
      </p:pic>
      <p:sp>
        <p:nvSpPr>
          <p:cNvPr id="5" name="C_1#目录1:c933096c9?lid=b3000a71e&amp;cid=b3000a71e&amp;vtp=1&amp;bbb=1">
            <a:hlinkClick r:id="rId3" action="ppaction://hlinksldjump"/>
          </p:cNvPr>
          <p:cNvSpPr/>
          <p:nvPr/>
        </p:nvSpPr>
        <p:spPr>
          <a:xfrm>
            <a:off x="3675888" y="2898648"/>
            <a:ext cx="8101584" cy="5029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题型整合</a:t>
            </a:r>
            <a:endParaRPr lang="en-US" altLang="zh-CN" sz="3050" dirty="0"/>
          </a:p>
        </p:txBody>
      </p:sp>
      <p:pic>
        <p:nvPicPr>
          <p:cNvPr id="6" name="C_1#目录1:c933096c9?lid=2d6de865f&amp;cid=2d6de865f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824" y="3867912"/>
            <a:ext cx="429768" cy="429768"/>
          </a:xfrm>
          <a:prstGeom prst="rect">
            <a:avLst/>
          </a:prstGeom>
        </p:spPr>
      </p:pic>
      <p:sp>
        <p:nvSpPr>
          <p:cNvPr id="7" name="C_1#目录1:c933096c9?lid=2d6de865f&amp;cid=2d6de865f&amp;vtp=1&amp;bbb=1">
            <a:hlinkClick r:id="rId4" action="ppaction://hlinksldjump"/>
          </p:cNvPr>
          <p:cNvSpPr/>
          <p:nvPr/>
        </p:nvSpPr>
        <p:spPr>
          <a:xfrm>
            <a:off x="3675888" y="3831336"/>
            <a:ext cx="8101584" cy="5029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3800"/>
              </a:lnSpc>
            </a:pPr>
            <a:r>
              <a:rPr lang="en-US" altLang="zh-CN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高考链接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9_7#4dd0eaff6?sp=1&amp;pid=2d6de865f&amp;color=0,0,0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（1）实验时，先将滑动变阻器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接入电路的电阻调至最大，闭合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69_7#4dd0eaff6?sp=1&amp;pid=2d6de865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70_1#b61cf1ece?pid=4dd0eaff6&amp;color=0,0,0&amp;vtp=1&amp;bbb=1&amp;hb=1"/>
              <p:cNvSpPr/>
              <p:nvPr/>
            </p:nvSpPr>
            <p:spPr>
              <a:xfrm>
                <a:off x="612648" y="1047374"/>
                <a:ext cx="1096365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与1端相连，适当减小滑动变阻器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接入电路的电阻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，此时电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压表读数记为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，然后将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与2端相连，此时电压表读数记为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。由此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得到流过待测金属丝的电流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金属丝的电阻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结果均用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表示）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70_1#b61cf1ece?pid=4dd0eaf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047374"/>
                <a:ext cx="10963656" cy="2511235"/>
              </a:xfrm>
              <a:prstGeom prst="rect">
                <a:avLst/>
              </a:prstGeom>
              <a:blipFill rotWithShape="1">
                <a:blip r:embed="rId2"/>
                <a:stretch>
                  <a:fillRect l="-5" t="-10" r="2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71_1#b61cf1ece.blank?pid=4dd0eaff6&amp;color=0,0,0&amp;vpa=30&amp;vtp=1&amp;bbb=1&amp;rh=59.4"/>
              <p:cNvSpPr/>
              <p:nvPr/>
            </p:nvSpPr>
            <p:spPr>
              <a:xfrm>
                <a:off x="5413820" y="2191834"/>
                <a:ext cx="1023176" cy="6619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𝑹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𝟎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71_1#b61cf1ece.blank?pid=4dd0eaff6&amp;color=0,0,0&amp;vpa=30&amp;vtp=1&amp;bbb=1&amp;rh=59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820" y="2191834"/>
                <a:ext cx="1023176" cy="661988"/>
              </a:xfrm>
              <a:prstGeom prst="rect">
                <a:avLst/>
              </a:prstGeom>
              <a:blipFill rotWithShape="1">
                <a:blip r:embed="rId3"/>
                <a:stretch>
                  <a:fillRect l="-43" t="-68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72_1#b61cf1ece.blank?pid=4dd0eaff6&amp;color=0,0,0&amp;vpa=31&amp;vtp=1&amp;bbb=1&amp;rh=59.4"/>
              <p:cNvSpPr/>
              <p:nvPr/>
            </p:nvSpPr>
            <p:spPr>
              <a:xfrm>
                <a:off x="9511412" y="2193485"/>
                <a:ext cx="1023176" cy="6615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𝑹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𝑼</m:t>
                            </m:r>
                          </m:e>
                          <m:sub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72_1#b61cf1ece.blank?pid=4dd0eaff6&amp;color=0,0,0&amp;vpa=31&amp;vtp=1&amp;bbb=1&amp;rh=59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1412" y="2193485"/>
                <a:ext cx="1023176" cy="661543"/>
              </a:xfrm>
              <a:prstGeom prst="rect">
                <a:avLst/>
              </a:prstGeom>
              <a:blipFill rotWithShape="1">
                <a:blip r:embed="rId4"/>
                <a:stretch>
                  <a:fillRect l="-37" t="-29" r="5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73_1#b61cf1ece?pid=4dd0eaff6&amp;color=0,0,0&amp;vtp=1&amp;bbb=1&amp;hb=1"/>
              <p:cNvSpPr/>
              <p:nvPr/>
            </p:nvSpPr>
            <p:spPr>
              <a:xfrm>
                <a:off x="612648" y="3549274"/>
                <a:ext cx="10963656" cy="157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，流过待测金属丝的电流与流过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，金属丝的电阻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5_AS.73_1#b61cf1ece?pid=4dd0eaf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549274"/>
                <a:ext cx="10963656" cy="1574800"/>
              </a:xfrm>
              <a:prstGeom prst="rect">
                <a:avLst/>
              </a:prstGeom>
              <a:blipFill rotWithShape="1">
                <a:blip r:embed="rId5"/>
                <a:stretch>
                  <a:fillRect l="-5" t="-16" r="-884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56d5ec996?sp=1&amp;pid=4dd0eaff6&amp;color=0,0,0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3）继续微调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，重复（2）的测量过程，得到多组测量数据，如表所示：</a:t>
                </a:r>
                <a:endParaRPr lang="en-US" altLang="zh-CN" sz="2800" spc="-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P_5_BD#56d5ec996?sp=1&amp;pid=4dd0eaff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-2778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P_5_BD#56d5ec996?colgroup=5,4,4,4,4,4&amp;pid=4dd0eaff6&amp;color=0,0,0&amp;vtp=1&amp;bbb=1"/>
              <p:cNvGraphicFramePr>
                <a:graphicFrameLocks noGrp="1"/>
              </p:cNvGraphicFramePr>
              <p:nvPr/>
            </p:nvGraphicFramePr>
            <p:xfrm>
              <a:off x="612648" y="1174374"/>
              <a:ext cx="10927080" cy="1142238"/>
            </p:xfrm>
            <a:graphic>
              <a:graphicData uri="http://schemas.openxmlformats.org/drawingml/2006/table">
                <a:tbl>
                  <a:tblPr/>
                  <a:tblGrid>
                    <a:gridCol w="2286000"/>
                    <a:gridCol w="1728216"/>
                    <a:gridCol w="1728216"/>
                    <a:gridCol w="1728216"/>
                    <a:gridCol w="1728216"/>
                    <a:gridCol w="1728216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mV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0.57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0.71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1.43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mV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0.97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1.21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1.45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1.94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2.43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P_5_BD#56d5ec996?colgroup=5,4,4,4,4,4&amp;pid=4dd0eaff6&amp;color=0,0,0&amp;vtp=1&amp;bbb=1"/>
              <p:cNvGraphicFramePr>
                <a:graphicFrameLocks noGrp="1"/>
              </p:cNvGraphicFramePr>
              <p:nvPr/>
            </p:nvGraphicFramePr>
            <p:xfrm>
              <a:off x="612648" y="1174374"/>
              <a:ext cx="10927080" cy="1142238"/>
            </p:xfrm>
            <a:graphic>
              <a:graphicData uri="http://schemas.openxmlformats.org/drawingml/2006/table">
                <a:tbl>
                  <a:tblPr/>
                  <a:tblGrid>
                    <a:gridCol w="2286000"/>
                    <a:gridCol w="1728216"/>
                    <a:gridCol w="1728216"/>
                    <a:gridCol w="1728216"/>
                    <a:gridCol w="1728216"/>
                    <a:gridCol w="1728216"/>
                  </a:tblGrid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0.57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0.71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1.43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0.97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1.21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1.45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1.94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2.43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56d5ec996?sp=1&amp;pid=4dd0eaff6&amp;color=0,0,0&amp;vtp=1&amp;bbb=1"/>
              <p:cNvSpPr/>
              <p:nvPr/>
            </p:nvSpPr>
            <p:spPr>
              <a:xfrm>
                <a:off x="612648" y="2444374"/>
                <a:ext cx="109636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（4）利用上述数据，得到金属丝的电阻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14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P_5_BD#56d5ec996?sp=1&amp;pid=4dd0eaf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444374"/>
                <a:ext cx="10963656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5" t="-47" r="2" b="-12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74_1#c1ca75924?pid=4dd0eaff6&amp;color=0,0,0&amp;vtp=1&amp;bbb=1&amp;hb=1"/>
              <p:cNvSpPr/>
              <p:nvPr/>
            </p:nvSpPr>
            <p:spPr>
              <a:xfrm>
                <a:off x="612648" y="3002539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（5）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用米尺测得金属丝长度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。用螺旋测微器测量金属丝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不同位置的直径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，某次测量的示数如图（b）所示，该读数为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。多次测量后，得到直径的平均值恰与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相等。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74_1#c1ca75924?pid=4dd0eaf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002539"/>
                <a:ext cx="1096365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2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75_1#c1ca75924.blank?pid=4dd0eaff6&amp;color=0,0,0&amp;vpa=32&amp;vtp=1&amp;bbb=1"/>
              <p:cNvSpPr/>
              <p:nvPr/>
            </p:nvSpPr>
            <p:spPr>
              <a:xfrm>
                <a:off x="661860" y="4375726"/>
                <a:ext cx="116414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75_1#c1ca75924.blank?pid=4dd0eaff6&amp;color=0,0,0&amp;vpa=3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860" y="4375726"/>
                <a:ext cx="1164146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6" t="-143" r="33" b="-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76_1#c1ca75924?pid=4dd0eaff6&amp;color=0,0,0&amp;vtp=1&amp;bbb=1"/>
              <p:cNvSpPr/>
              <p:nvPr/>
            </p:nvSpPr>
            <p:spPr>
              <a:xfrm>
                <a:off x="612648" y="4922017"/>
                <a:ext cx="109636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01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S.76_1#c1ca75924?pid=4dd0eaf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922017"/>
                <a:ext cx="10963656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5" t="-24" r="2" b="-12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77_1#da937cabc?pid=4dd0eaff6&amp;color=0,0,0&amp;vtp=1&amp;bt=1&amp;bbb=1&amp;hb=1"/>
              <p:cNvSpPr/>
              <p:nvPr/>
            </p:nvSpPr>
            <p:spPr>
              <a:xfrm>
                <a:off x="612648" y="466344"/>
                <a:ext cx="10963656" cy="12058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（6）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由以上数据可得，待测金属丝所用材料的电阻率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。（保留2位有效数字）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77_1#da937cabc?pid=4dd0eaff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1205865"/>
              </a:xfrm>
              <a:prstGeom prst="rect">
                <a:avLst/>
              </a:prstGeom>
              <a:blipFill rotWithShape="1">
                <a:blip r:embed="rId1"/>
                <a:stretch>
                  <a:fillRect l="-5" t="-21" r="2" b="-5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8_1#da937cabc.blank?pid=4dd0eaff6&amp;color=0,0,0&amp;vpa=33&amp;vtp=1&amp;bbb=1"/>
              <p:cNvSpPr/>
              <p:nvPr/>
            </p:nvSpPr>
            <p:spPr>
              <a:xfrm>
                <a:off x="9612122" y="565594"/>
                <a:ext cx="7386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8_1#da937cabc.blank?pid=4dd0eaff6&amp;color=0,0,0&amp;vpa=3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2122" y="565594"/>
                <a:ext cx="738696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17" t="-110" r="43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79_1#da937cabc?pid=4dd0eaff6&amp;color=0,0,0&amp;vtp=1&amp;bbb=1&amp;hb=1"/>
              <p:cNvSpPr/>
              <p:nvPr/>
            </p:nvSpPr>
            <p:spPr>
              <a:xfrm>
                <a:off x="612648" y="1683385"/>
                <a:ext cx="10963656" cy="17181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由电阻定律知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π</m:t>
                            </m:r>
                            <m:sSup>
                              <m:sSup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𝑑</m:t>
                                </m:r>
                              </m:e>
                              <m:sup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den>
                        </m:f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，因此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𝐿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π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.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150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altLang="zh-CN" sz="2800" b="0" i="1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3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79_1#da937cabc?pid=4dd0eaf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3385"/>
                <a:ext cx="10963656" cy="1718183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1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0_1#623b75cc6?sp=1&amp;pid=2d6de865f&amp;color=0,0,0&amp;vtp=1&amp;bt=1&amp;bbb=1&amp;hb=1"/>
          <p:cNvSpPr/>
          <p:nvPr/>
        </p:nvSpPr>
        <p:spPr>
          <a:xfrm>
            <a:off x="612648" y="468000"/>
            <a:ext cx="10963656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（2023辽宁，12，6分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导电漆是将金属粉末添加于特定树脂原料中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制作而成的能导电的喷涂油漆。现有一根用导电漆制成的截面为正方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形的细长样品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（固态），某同学欲测量其电阻率，设计了如图（a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示的电路图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，实验步骤如下:</a:t>
            </a:r>
            <a:endParaRPr lang="en-US" altLang="zh-CN" sz="2800" dirty="0"/>
          </a:p>
        </p:txBody>
      </p:sp>
      <p:pic>
        <p:nvPicPr>
          <p:cNvPr id="3" name="QO_4_BD.80_3#623b75cc6?iti=8&amp;htil=1&amp;pid=2d6de865f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848" y="3309752"/>
            <a:ext cx="2276856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80_4#623b75cc6?iti=9&amp;htil=1&amp;pid=2d6de865f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7688" y="3099440"/>
            <a:ext cx="4370832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80_5#623b75cc6?iti=8&amp;htil=1&amp;pid=2d6de865f&amp;color=0,0,0&amp;vtp=1&amp;bbb=1"/>
          <p:cNvSpPr/>
          <p:nvPr/>
        </p:nvSpPr>
        <p:spPr>
          <a:xfrm>
            <a:off x="2698814" y="5731896"/>
            <a:ext cx="13049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图（a）</a:t>
            </a:r>
            <a:endParaRPr lang="en-US" altLang="zh-CN" sz="2800" dirty="0"/>
          </a:p>
        </p:txBody>
      </p:sp>
      <p:sp>
        <p:nvSpPr>
          <p:cNvPr id="6" name="QO_4_BD.80_6#623b75cc6?iti=9&amp;htil=1&amp;pid=2d6de865f&amp;color=0,0,0&amp;vtp=1&amp;bbb=1"/>
          <p:cNvSpPr/>
          <p:nvPr/>
        </p:nvSpPr>
        <p:spPr>
          <a:xfrm>
            <a:off x="8170323" y="573189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图（b）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0_7#623b75cc6?pid=2d6de865f&amp;color=0,0,0&amp;vtp=1&amp;bt=1&amp;bbb=1&amp;hb=1"/>
              <p:cNvSpPr/>
              <p:nvPr/>
            </p:nvSpPr>
            <p:spPr>
              <a:xfrm>
                <a:off x="612648" y="468000"/>
                <a:ext cx="10963656" cy="51017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.测得样品截面的边长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.将平行排列的四根金属探针甲、乙、丙、丁与样品接触，其中甲、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乙、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丁位置固定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，丙可在乙、丁间左右移动；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.将丙调节至某位置，测量丙和某探针之间的距离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的阻值，使电流表示数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，读出相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应的电压表示数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.改变丙的位置，重复步骤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，测量多组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，作出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图像如图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b）所示，得到直线的斜率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80_7#623b75cc6?pid=2d6de865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01717"/>
              </a:xfrm>
              <a:prstGeom prst="rect">
                <a:avLst/>
              </a:prstGeom>
              <a:blipFill rotWithShape="1">
                <a:blip r:embed="rId1"/>
                <a:stretch>
                  <a:fillRect l="-5" r="-4035" b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0_8#623b75cc6?pid=2d6de865f&amp;color=0,0,0&amp;vtp=1&amp;bt=1&amp;bbb=1"/>
          <p:cNvSpPr/>
          <p:nvPr/>
        </p:nvSpPr>
        <p:spPr>
          <a:xfrm>
            <a:off x="612648" y="46634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回答下列问题: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81_1#2767d0ed8?pid=623b75cc6&amp;color=0,0,0&amp;vtp=1&amp;bbb=1"/>
              <p:cNvSpPr/>
              <p:nvPr/>
            </p:nvSpPr>
            <p:spPr>
              <a:xfrm>
                <a:off x="612648" y="1102868"/>
                <a:ext cx="109636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是丙到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填“甲”“乙”或“丁”）的距离；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B_5_BD.81_1#2767d0ed8?pid=623b75c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02868"/>
                <a:ext cx="10963656" cy="553657"/>
              </a:xfrm>
              <a:prstGeom prst="rect">
                <a:avLst/>
              </a:prstGeom>
              <a:blipFill rotWithShape="1">
                <a:blip r:embed="rId1"/>
                <a:stretch>
                  <a:fillRect l="-5" t="-92" r="2" b="-1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82_1#2767d0ed8.blank?pid=623b75cc6&amp;color=0,0,0&amp;vpa=34&amp;vtp=1"/>
          <p:cNvSpPr/>
          <p:nvPr/>
        </p:nvSpPr>
        <p:spPr>
          <a:xfrm>
            <a:off x="2774982" y="1051433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83_1#2767d0ed8?pid=623b75cc6&amp;color=0,0,0&amp;vtp=1&amp;bbb=1&amp;hb=1"/>
              <p:cNvSpPr/>
              <p:nvPr/>
            </p:nvSpPr>
            <p:spPr>
              <a:xfrm>
                <a:off x="612648" y="1659255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电压表测乙、丙之间样品两端的电压，由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，该图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线过坐标原点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是丙到乙的距离。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5_AS.83_1#2767d0ed8?pid=623b75c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59255"/>
                <a:ext cx="10963656" cy="1215835"/>
              </a:xfrm>
              <a:prstGeom prst="rect">
                <a:avLst/>
              </a:prstGeom>
              <a:blipFill rotWithShape="1">
                <a:blip r:embed="rId2"/>
                <a:stretch>
                  <a:fillRect l="-5" r="-108" b="-5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84_1#affb40ef0?pid=623b75cc6&amp;color=0,0,0&amp;vtp=1&amp;bt=1&amp;bbb=1"/>
              <p:cNvSpPr/>
              <p:nvPr/>
            </p:nvSpPr>
            <p:spPr>
              <a:xfrm>
                <a:off x="612648" y="468000"/>
                <a:ext cx="10963656" cy="8701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写出电阻率的表达式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600" b="1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表示）；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84_1#affb40ef0?pid=623b75cc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870141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8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85_1#affb40ef0.blank?pid=623b75cc6&amp;color=0,0,0&amp;vpa=35&amp;vtp=1&amp;bbb=1&amp;rh=59.4"/>
              <p:cNvSpPr/>
              <p:nvPr/>
            </p:nvSpPr>
            <p:spPr>
              <a:xfrm>
                <a:off x="5306822" y="592269"/>
                <a:ext cx="639382" cy="6743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𝒌</m:t>
                        </m:r>
                        <m:sSup>
                          <m:sSup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𝑰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85_1#affb40ef0.blank?pid=623b75cc6&amp;color=0,0,0&amp;vpa=35&amp;vtp=1&amp;bbb=1&amp;rh=59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6822" y="592269"/>
                <a:ext cx="639382" cy="674307"/>
              </a:xfrm>
              <a:prstGeom prst="rect">
                <a:avLst/>
              </a:prstGeom>
              <a:blipFill rotWithShape="1">
                <a:blip r:embed="rId2"/>
                <a:stretch>
                  <a:fillRect l="-20" t="-67" r="10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86_1#affb40ef0?pid=623b75cc6&amp;color=0,0,0&amp;vtp=1&amp;bbb=1&amp;hb=1"/>
              <p:cNvSpPr/>
              <p:nvPr/>
            </p:nvSpPr>
            <p:spPr>
              <a:xfrm>
                <a:off x="612648" y="1344427"/>
                <a:ext cx="10963656" cy="18136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由欧姆定律和电阻定律得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,则图线斜率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𝜌𝛪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86_1#affb40ef0?pid=623b75c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344427"/>
                <a:ext cx="10963656" cy="1813624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2" b="-4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87_1#e5cb35232?pid=623b75cc6&amp;color=0,0,0&amp;vtp=1&amp;bt=1&amp;bbb=1&amp;hb=1"/>
              <p:cNvSpPr/>
              <p:nvPr/>
            </p:nvSpPr>
            <p:spPr>
              <a:xfrm>
                <a:off x="612648" y="466344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根据图像计算出该样品的电阻率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保留两位有效数字）。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87_1#e5cb35232?pid=623b75c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1863535"/>
              </a:xfrm>
              <a:prstGeom prst="rect">
                <a:avLst/>
              </a:prstGeom>
              <a:blipFill rotWithShape="1">
                <a:blip r:embed="rId1"/>
                <a:stretch>
                  <a:fillRect l="-5" t="-14" r="-83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88_1#e5cb35232.blank?pid=623b75cc6&amp;color=0,0,0&amp;vpa=36&amp;vtp=1&amp;bbb=1&amp;rh=43.2&amp;hb=1"/>
              <p:cNvSpPr/>
              <p:nvPr/>
            </p:nvSpPr>
            <p:spPr>
              <a:xfrm>
                <a:off x="611378" y="340614"/>
                <a:ext cx="10963656" cy="124669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𝟏𝟎</m:t>
                        </m:r>
                      </m:e>
                      <m:sup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sup>
                    </m:sSup>
                    <m:d>
                      <m:d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𝟓</m:t>
                            </m:r>
                          </m:sup>
                        </m:sSup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～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34" charset="-122"/>
                                <a:cs typeface="Times New Roman" panose="02020603050405020304" pitchFamily="34" charset="-120"/>
                              </a:rPr>
                              <m:t>𝟓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88_1#e5cb35232.blank?pid=623b75cc6&amp;color=0,0,0&amp;vpa=36&amp;vtp=1&amp;bbb=1&amp;rh=43.2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8" y="340614"/>
                <a:ext cx="10963656" cy="1246696"/>
              </a:xfrm>
              <a:prstGeom prst="rect">
                <a:avLst/>
              </a:prstGeom>
              <a:blipFill rotWithShape="1">
                <a:blip r:embed="rId2"/>
                <a:stretch>
                  <a:fillRect l="-5" t="-20" r="2" b="-3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89_1#e5cb35232?pid=623b75cc6&amp;color=0,0,0&amp;vtp=1&amp;bbb=1&amp;hb=1"/>
              <p:cNvSpPr/>
              <p:nvPr/>
            </p:nvSpPr>
            <p:spPr>
              <a:xfrm>
                <a:off x="612013" y="1843405"/>
                <a:ext cx="10963656" cy="14387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由图像得斜率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.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20</m:t>
                                </m:r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altLang="zh-CN" sz="2800" b="0" i="1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−</m:t>
                                    </m:r>
                                    <m:r>
                                      <a:rPr lang="en-US" altLang="zh-CN" sz="2800" b="0" i="0" dirty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Times New Roman" panose="02020603050405020304" pitchFamily="34" charset="-12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89_1#e5cb35232?pid=623b75c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13" y="1843405"/>
                <a:ext cx="10963656" cy="1438783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1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933096c9.fixed?pid=1731f93a0&amp;color=0,173,163&amp;vtp=1&amp;bbb=1"/>
          <p:cNvSpPr/>
          <p:nvPr/>
        </p:nvSpPr>
        <p:spPr>
          <a:xfrm>
            <a:off x="1417320" y="2267712"/>
            <a:ext cx="9363456" cy="11155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体系构建</a:t>
            </a:r>
            <a:endParaRPr lang="en-US" altLang="zh-CN" sz="4000" dirty="0"/>
          </a:p>
        </p:txBody>
      </p:sp>
      <p:sp>
        <p:nvSpPr>
          <p:cNvPr id="3" name="C_3#c933096c9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bc3195b95?pid=c933096c9&amp;color=0,0,0&amp;vip=1#13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8403336" cy="607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WB.1_1#bc3195b95.white_block?pid=c933096c9&amp;color=0,0,0&amp;vpa=1&amp;vtp=1"/>
          <p:cNvSpPr/>
          <p:nvPr/>
        </p:nvSpPr>
        <p:spPr>
          <a:xfrm>
            <a:off x="4551560" y="786384"/>
            <a:ext cx="32004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5" name="P_4_WB.2_1#bc3195b95.white_block?pid=c933096c9&amp;color=0,0,0&amp;vpa=2&amp;vtp=1"/>
          <p:cNvSpPr/>
          <p:nvPr/>
        </p:nvSpPr>
        <p:spPr>
          <a:xfrm>
            <a:off x="5662825" y="754380"/>
            <a:ext cx="393192" cy="2926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P_4_WB.3_1#bc3195b95.white_block?pid=c933096c9&amp;color=0,0,0&amp;vpa=3&amp;vtp=1"/>
          <p:cNvSpPr/>
          <p:nvPr/>
        </p:nvSpPr>
        <p:spPr>
          <a:xfrm>
            <a:off x="4599432" y="1115568"/>
            <a:ext cx="603504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P_4_WB.4_1#bc3195b95.white_block?pid=c933096c9&amp;color=0,0,0&amp;vpa=4&amp;vtp=1"/>
          <p:cNvSpPr/>
          <p:nvPr/>
        </p:nvSpPr>
        <p:spPr>
          <a:xfrm>
            <a:off x="5349240" y="1115568"/>
            <a:ext cx="62179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P_4_WB.5_1#bc3195b95.white_block?pid=c933096c9&amp;color=0,0,0&amp;vpa=5&amp;vtp=1"/>
          <p:cNvSpPr/>
          <p:nvPr/>
        </p:nvSpPr>
        <p:spPr>
          <a:xfrm>
            <a:off x="4809744" y="1408176"/>
            <a:ext cx="420624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P_4_WB.6_1#bc3195b95.white_block?pid=c933096c9&amp;color=0,0,0&amp;vpa=6&amp;vtp=1"/>
          <p:cNvSpPr/>
          <p:nvPr/>
        </p:nvSpPr>
        <p:spPr>
          <a:xfrm>
            <a:off x="4581144" y="1755648"/>
            <a:ext cx="612648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P_4_WB.7_1#bc3195b95.white_block?pid=c933096c9&amp;color=0,0,0&amp;vpa=7&amp;vtp=1"/>
          <p:cNvSpPr/>
          <p:nvPr/>
        </p:nvSpPr>
        <p:spPr>
          <a:xfrm>
            <a:off x="5358384" y="1993392"/>
            <a:ext cx="320040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P_4_WB.8_1#bc3195b95.white_block?pid=c933096c9&amp;color=0,0,0&amp;vpa=8&amp;vtp=1"/>
          <p:cNvSpPr/>
          <p:nvPr/>
        </p:nvSpPr>
        <p:spPr>
          <a:xfrm>
            <a:off x="6080760" y="1993392"/>
            <a:ext cx="292608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P_4_WB.9_1#bc3195b95.white_block?pid=c933096c9&amp;color=0,0,0&amp;vpa=9&amp;vtp=1"/>
          <p:cNvSpPr/>
          <p:nvPr/>
        </p:nvSpPr>
        <p:spPr>
          <a:xfrm>
            <a:off x="5212080" y="2313432"/>
            <a:ext cx="48463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P_4_WB.10_1#bc3195b95.white_block?pid=c933096c9&amp;color=0,0,0&amp;vpa=10&amp;vtp=1"/>
          <p:cNvSpPr/>
          <p:nvPr/>
        </p:nvSpPr>
        <p:spPr>
          <a:xfrm>
            <a:off x="5184648" y="2615184"/>
            <a:ext cx="612648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P_4_WB.11_1#bc3195b95.white_block?pid=c933096c9&amp;color=0,0,0&amp;vpa=11&amp;vtp=1"/>
          <p:cNvSpPr/>
          <p:nvPr/>
        </p:nvSpPr>
        <p:spPr>
          <a:xfrm>
            <a:off x="6080760" y="2660904"/>
            <a:ext cx="1152144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5" name="P_4_WB.12_1#bc3195b95.white_block?pid=c933096c9&amp;color=0,0,0&amp;vpa=12&amp;vtp=1"/>
          <p:cNvSpPr/>
          <p:nvPr/>
        </p:nvSpPr>
        <p:spPr>
          <a:xfrm>
            <a:off x="4172084" y="2907792"/>
            <a:ext cx="539496" cy="31035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bc3195b95?pid=c933096c9&amp;color=0,0,0&amp;mp=1&amp;vip=14#18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" y="466344"/>
            <a:ext cx="10012680" cy="578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WB.14_1#bc3195b95.white_block?pid=c933096c9&amp;color=0,0,0&amp;mp=1&amp;vpa=14&amp;vtp=1"/>
          <p:cNvSpPr/>
          <p:nvPr/>
        </p:nvSpPr>
        <p:spPr>
          <a:xfrm>
            <a:off x="5943600" y="374904"/>
            <a:ext cx="566928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5" name="P_4_WB.15_1#bc3195b95.white_block?pid=c933096c9&amp;color=0,0,0&amp;mp=1&amp;vpa=15&amp;vtp=1"/>
          <p:cNvSpPr/>
          <p:nvPr/>
        </p:nvSpPr>
        <p:spPr>
          <a:xfrm>
            <a:off x="7434072" y="786384"/>
            <a:ext cx="612648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P_4_WB.16_1#bc3195b95.white_block?pid=c933096c9&amp;color=0,0,0&amp;mp=1&amp;vpa=16&amp;vtp=1"/>
          <p:cNvSpPr/>
          <p:nvPr/>
        </p:nvSpPr>
        <p:spPr>
          <a:xfrm>
            <a:off x="7434072" y="1161288"/>
            <a:ext cx="585216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P_4_WB.17_1#bc3195b95.white_block?pid=c933096c9&amp;color=0,0,0&amp;mp=1&amp;vpa=17&amp;vtp=1"/>
          <p:cNvSpPr/>
          <p:nvPr/>
        </p:nvSpPr>
        <p:spPr>
          <a:xfrm>
            <a:off x="7434072" y="1581912"/>
            <a:ext cx="566928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P_4_WB.18_1#bc3195b95.white_block?pid=c933096c9&amp;color=0,0,0&amp;mp=1&amp;vpa=18&amp;vtp=1"/>
          <p:cNvSpPr/>
          <p:nvPr/>
        </p:nvSpPr>
        <p:spPr>
          <a:xfrm>
            <a:off x="7150608" y="1956816"/>
            <a:ext cx="585216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3000a71e.fixed?pid=1731f93a0&amp;color=0,173,163&amp;vtp=1&amp;bbb=1"/>
          <p:cNvSpPr/>
          <p:nvPr/>
        </p:nvSpPr>
        <p:spPr>
          <a:xfrm>
            <a:off x="1417320" y="2267712"/>
            <a:ext cx="9363456" cy="11155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题型整合</a:t>
            </a:r>
            <a:endParaRPr lang="en-US" altLang="zh-CN" sz="4000" dirty="0"/>
          </a:p>
        </p:txBody>
      </p:sp>
      <p:sp>
        <p:nvSpPr>
          <p:cNvPr id="3" name="C_3#b3000a71e"/>
          <p:cNvSpPr/>
          <p:nvPr/>
        </p:nvSpPr>
        <p:spPr>
          <a:xfrm>
            <a:off x="1618488" y="3419856"/>
            <a:ext cx="8961120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47c758e2?pid=b3000a71e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电路的分析</a:t>
            </a:r>
            <a:endParaRPr lang="en-US" altLang="zh-CN" sz="3400" dirty="0"/>
          </a:p>
        </p:txBody>
      </p:sp>
      <p:pic>
        <p:nvPicPr>
          <p:cNvPr id="3" name="QC_5_BD.19_1#c136fb5fd?htil=1&amp;pid=b47c758e2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2245" y="1232776"/>
            <a:ext cx="304495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9_2#c136fb5fd?htil=1&amp;sp=1&amp;pid=b47c758e2&amp;color=0,0,0&amp;vtp=1&amp;bbb=1&amp;hb=1&amp;hs=1"/>
              <p:cNvSpPr/>
              <p:nvPr/>
            </p:nvSpPr>
            <p:spPr>
              <a:xfrm>
                <a:off x="612648" y="1214489"/>
                <a:ext cx="7790688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（2024河南濮阳高二联考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如图所示的电路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，电压表和电流表均为理想电表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，滑动变阻器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位于滑动变阻器的中点，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定值电阻的阻值为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端加上电压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19_2#c136fb5fd?htil=1&amp;sp=1&amp;pid=b47c758e2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214489"/>
                <a:ext cx="7790688" cy="2511235"/>
              </a:xfrm>
              <a:prstGeom prst="rect">
                <a:avLst/>
              </a:prstGeom>
              <a:blipFill rotWithShape="1">
                <a:blip r:embed="rId2"/>
                <a:stretch>
                  <a:fillRect l="-7" t="-15" r="-582" b="-2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20_1#c136fb5fd.bracket?pid=b47c758e2&amp;color=0,0,0&amp;vpa=19&amp;vtp=1"/>
          <p:cNvSpPr/>
          <p:nvPr/>
        </p:nvSpPr>
        <p:spPr>
          <a:xfrm>
            <a:off x="10092023" y="43440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21_1#c136fb5fd.choices?pid=b47c758e2&amp;color=0,0,0&amp;vtp=1&amp;bbb=1&amp;hs=1"/>
              <p:cNvSpPr/>
              <p:nvPr/>
            </p:nvSpPr>
            <p:spPr>
              <a:xfrm>
                <a:off x="612648" y="4988434"/>
                <a:ext cx="10963656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921635" algn="l"/>
                    <a:tab pos="5805170" algn="l"/>
                    <a:tab pos="847344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21_1#c136fb5fd.choices?pid=b47c758e2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988434"/>
                <a:ext cx="10963656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5" t="-92" r="2" b="-14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19_2#c136fb5fd?htil=1&amp;sp=1&amp;pid=b47c758e2&amp;color=0,0,0&amp;vtp=1&amp;bbb=1&amp;hb=1&amp;hs=1"/>
              <p:cNvSpPr/>
              <p:nvPr/>
            </p:nvSpPr>
            <p:spPr>
              <a:xfrm>
                <a:off x="612648" y="3709670"/>
                <a:ext cx="109680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、电流表的示数为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端加上电压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、电流表的示数为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则下列关系正确的是(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7" name="QC_5_BD.19_2#c136fb5fd?htil=1&amp;sp=1&amp;pid=b47c758e2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709670"/>
                <a:ext cx="1096801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r="-439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2_1#c136fb5fd?pid=b47c758e2&amp;color=0,0,0&amp;vtp=1&amp;bt=1&amp;bbb=1&amp;hb=1"/>
              <p:cNvSpPr/>
              <p:nvPr/>
            </p:nvSpPr>
            <p:spPr>
              <a:xfrm>
                <a:off x="612648" y="468000"/>
                <a:ext cx="10963656" cy="5292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端加上电压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时,此时电压表的示数为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，定值电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与滑动变阻器下半部分并联再与滑动变阻器上半部分串联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，并联电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，并联部分的两端电压为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，电流表此时与定值电阻串联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，所以电流为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7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端加上电压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时，此时电压表的示数为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，通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过电流表的电流为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，综上所述有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、C错误，D正确。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22_1#c136fb5fd?pid=b47c758e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292217"/>
              </a:xfrm>
              <a:prstGeom prst="rect">
                <a:avLst/>
              </a:prstGeom>
              <a:blipFill rotWithShape="1">
                <a:blip r:embed="rId1"/>
                <a:stretch>
                  <a:fillRect l="-5" r="-1411" b="-1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ags/tag1.xml><?xml version="1.0" encoding="utf-8"?>
<p:tagLst xmlns:p="http://schemas.openxmlformats.org/presentationml/2006/main">
  <p:tag name="commondata" val="eyJoZGlkIjoiM2NiODY2YTViZDdiZmM0MjU0NWU1MThlOWM2NjdhZjc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5936</Words>
  <Application>WPS 演示</Application>
  <PresentationFormat>宽屏</PresentationFormat>
  <Paragraphs>326</Paragraphs>
  <Slides>38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萤火虫</cp:lastModifiedBy>
  <cp:revision>6</cp:revision>
  <dcterms:created xsi:type="dcterms:W3CDTF">2024-05-07T09:00:00Z</dcterms:created>
  <dcterms:modified xsi:type="dcterms:W3CDTF">2024-06-25T02:47:39Z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9229C292EF764C5198FF9F30C66474DF_12</vt:lpwstr>
  </property>
  <property fmtid="{D5CDD505-2E9C-101B-9397-08002B2CF9AE}" pid="3" name="KSOProductBuildVer">
    <vt:lpwstr>2052-12.1.0.17133</vt:lpwstr>
  </property>
</Properties>
</file>