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09" autoAdjust="0"/>
    <p:restoredTop sz="94610"/>
  </p:normalViewPr>
  <p:slideViewPr>
    <p:cSldViewPr snapToGrid="0" snapToObjects="1">
      <p:cViewPr varScale="1">
        <p:scale>
          <a:sx n="112" d="100"/>
          <a:sy n="112" d="100"/>
        </p:scale>
        <p:origin x="13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339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b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3.xml"/><Relationship Id="rId5" Type="http://schemas.openxmlformats.org/officeDocument/2006/relationships/slide" Target="slide6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_1#1194b5eea.choices?pid=723dca781&amp;color=0,0,0&amp;vtp=1&amp;bt=1&amp;bbb=1"/>
              <p:cNvSpPr/>
              <p:nvPr/>
            </p:nvSpPr>
            <p:spPr>
              <a:xfrm>
                <a:off x="612648" y="468000"/>
                <a:ext cx="10963656" cy="2768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电源的输出电压减小了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两端的电压逐渐增加，且增加量小于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如果流过电阻箱的电流改变量大小为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如果流过定值电阻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的电流改变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BD.15_1#1194b5eea.choices?pid=723dca78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768600"/>
              </a:xfrm>
              <a:prstGeom prst="rect">
                <a:avLst/>
              </a:prstGeom>
              <a:blipFill>
                <a:blip r:embed="rId3"/>
                <a:stretch>
                  <a:fillRect l="-2002" b="-24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4_1#1194b5eea.bracket?pid=723dca781&amp;color=0,0,0&amp;vpa=10&amp;vtp=1&amp;bbb=1&amp;answeroption=BCD">
            <a:extLst>
              <a:ext uri="{FF2B5EF4-FFF2-40B4-BE49-F238E27FC236}">
                <a16:creationId xmlns:a16="http://schemas.microsoft.com/office/drawing/2014/main" id="{9075C8BE-569A-DD4B-C82C-1178B694A12F}"/>
              </a:ext>
            </a:extLst>
          </p:cNvPr>
          <p:cNvSpPr txBox="1"/>
          <p:nvPr/>
        </p:nvSpPr>
        <p:spPr>
          <a:xfrm>
            <a:off x="485648" y="11690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4" name="QC_6_AN.14_2#1194b5eea.bracket?pid=723dca781&amp;color=0,0,0&amp;vpa=10&amp;vtp=1&amp;bbb=1&amp;answeroption=BCD">
            <a:extLst>
              <a:ext uri="{FF2B5EF4-FFF2-40B4-BE49-F238E27FC236}">
                <a16:creationId xmlns:a16="http://schemas.microsoft.com/office/drawing/2014/main" id="{45C180A0-5139-D37F-4BE4-7FAA826D057C}"/>
              </a:ext>
            </a:extLst>
          </p:cNvPr>
          <p:cNvSpPr txBox="1"/>
          <p:nvPr/>
        </p:nvSpPr>
        <p:spPr>
          <a:xfrm>
            <a:off x="485648" y="1918340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5" name="QC_6_AN.14_3#1194b5eea.bracket?pid=723dca781&amp;color=0,0,0&amp;vpa=10&amp;vtp=1&amp;bbb=1&amp;answeroption=BCD">
            <a:extLst>
              <a:ext uri="{FF2B5EF4-FFF2-40B4-BE49-F238E27FC236}">
                <a16:creationId xmlns:a16="http://schemas.microsoft.com/office/drawing/2014/main" id="{7E7D91D9-EC0A-09D1-DE6B-B1AA44817330}"/>
              </a:ext>
            </a:extLst>
          </p:cNvPr>
          <p:cNvSpPr txBox="1"/>
          <p:nvPr/>
        </p:nvSpPr>
        <p:spPr>
          <a:xfrm>
            <a:off x="485648" y="2667640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6_1#1194b5eea?pid=723dca781&amp;color=0,0,0&amp;vtp=1&amp;bt=1&amp;bbb=1&amp;hb=1"/>
              <p:cNvSpPr/>
              <p:nvPr/>
            </p:nvSpPr>
            <p:spPr>
              <a:xfrm>
                <a:off x="612648" y="468000"/>
                <a:ext cx="10963656" cy="5279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根据题意可知，逐渐减小电阻箱的阻值，总电阻减小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，则总电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，路端电压减小，电阻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两端电压逐渐增大，且增加量小于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电压表的示数减少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，可得电源的输出电压减少量小于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正确；由于总电流增大，流过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的电流减小，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根据并联分流知识可知，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的电流的减少量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小于电阻箱电流的增加量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，故C正确；如果流过定值电阻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的电流改变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闭合电路欧姆定律得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故D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AS.16_1#1194b5eea?pid=723dca7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279835"/>
              </a:xfrm>
              <a:prstGeom prst="rect">
                <a:avLst/>
              </a:prstGeom>
              <a:blipFill>
                <a:blip r:embed="rId3"/>
                <a:stretch>
                  <a:fillRect l="-2002" r="-4616" b="-39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e33a82e4?pid=84223666d&amp;color=0,173,163&amp;vtp=1&amp;bt=1&amp;bbb=1"/>
          <p:cNvSpPr/>
          <p:nvPr/>
        </p:nvSpPr>
        <p:spPr>
          <a:xfrm>
            <a:off x="612648" y="466344"/>
            <a:ext cx="10963656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000"/>
              </a:lnSpc>
            </a:pP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题型二</a:t>
            </a:r>
            <a:r>
              <a:rPr lang="en-US" altLang="zh-CN" sz="34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闭合电路的图像问题</a:t>
            </a:r>
            <a:endParaRPr lang="en-US" altLang="zh-CN" sz="3400" dirty="0"/>
          </a:p>
        </p:txBody>
      </p:sp>
      <p:pic>
        <p:nvPicPr>
          <p:cNvPr id="3" name="QC_5_BD.17_1#a3b30acd7?htil=3&amp;pid=de33a82e4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7152" y="1232777"/>
            <a:ext cx="2340864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7_2#a3b30acd7?htil=3&amp;sp=1&amp;pid=de33a82e4&amp;color=0,0,0&amp;vtp=1&amp;bbb=1&amp;hb=1"/>
              <p:cNvSpPr/>
              <p:nvPr/>
            </p:nvSpPr>
            <p:spPr>
              <a:xfrm>
                <a:off x="612648" y="1214489"/>
                <a:ext cx="849477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某同学将一直流电源的总功率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、输出功率和电源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内部的发热功率随电流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变化的图线画在同一坐标系内，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根据图线可知(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17_2#a3b30acd7?htil=3&amp;sp=1&amp;pid=de33a82e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214489"/>
                <a:ext cx="8494776" cy="1849057"/>
              </a:xfrm>
              <a:prstGeom prst="rect">
                <a:avLst/>
              </a:prstGeom>
              <a:blipFill>
                <a:blip r:embed="rId4"/>
                <a:stretch>
                  <a:fillRect l="-2584" r="-4379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18_1#a3b30acd7.bracket?pid=de33a82e4&amp;color=0,0,0&amp;vpa=11&amp;vtp=1"/>
          <p:cNvSpPr/>
          <p:nvPr/>
        </p:nvSpPr>
        <p:spPr>
          <a:xfrm>
            <a:off x="4801266" y="2496554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19_1#a3b30acd7.choices?htil=3&amp;pid=de33a82e4&amp;color=0,0,0&amp;vtp=1&amp;bbb=1"/>
              <p:cNvSpPr/>
              <p:nvPr/>
            </p:nvSpPr>
            <p:spPr>
              <a:xfrm>
                <a:off x="612648" y="3061970"/>
                <a:ext cx="8494776" cy="2499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电源电动势为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电源内阻为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反映电源内部的发热功率变化的图线是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当电流为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时，外电路的电阻为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19_1#a3b30acd7.choices?htil=3&amp;pid=de33a82e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61970"/>
                <a:ext cx="8494776" cy="2499360"/>
              </a:xfrm>
              <a:prstGeom prst="rect">
                <a:avLst/>
              </a:prstGeom>
              <a:blipFill>
                <a:blip r:embed="rId5"/>
                <a:stretch>
                  <a:fillRect l="-2584" b="-90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0_1#a3b30acd7?pid=de33a82e4&amp;color=0,0,0&amp;vtp=1&amp;bt=1&amp;bbb=1&amp;hb=1"/>
              <p:cNvSpPr/>
              <p:nvPr/>
            </p:nvSpPr>
            <p:spPr>
              <a:xfrm>
                <a:off x="612648" y="468000"/>
                <a:ext cx="10963656" cy="37921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直流电源的总功率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𝐸𝐼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，则图线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，斜率等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；电源内部的发热功率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，则反映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变化的图线是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，故C错误；图中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，电源内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部的发热功率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与电源的总功率相等，则有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B错误；当电流为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时，根据闭合电路欧姆定律得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，代入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数据解得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20_1#a3b30acd7?pid=de33a82e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792157"/>
              </a:xfrm>
              <a:prstGeom prst="rect">
                <a:avLst/>
              </a:prstGeom>
              <a:blipFill>
                <a:blip r:embed="rId3"/>
                <a:stretch>
                  <a:fillRect l="-2002" r="-1780" b="-56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f0d5bcd9?sp=1&amp;pid=de33a82e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21_1#c6b78947a?htil=4&amp;pid=2f0d5bcd9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1560" y="1153541"/>
            <a:ext cx="2688336" cy="22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1_2#c6b78947a?htil=4&amp;sp=1&amp;pid=2f0d5bcd9&amp;color=0,0,0&amp;vtp=1&amp;bbb=1&amp;hb=1&amp;hs=1"/>
              <p:cNvSpPr/>
              <p:nvPr/>
            </p:nvSpPr>
            <p:spPr>
              <a:xfrm>
                <a:off x="612648" y="1135253"/>
                <a:ext cx="8147304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（2023河北高二期中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某小灯泡的伏安特性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曲线如图所示。若将此小灯泡与两节干电池组成的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电池组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、内阻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）连接成闭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合电路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6_BD.21_2#c6b78947a?htil=4&amp;sp=1&amp;pid=2f0d5bcd9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8147304" cy="2496757"/>
              </a:xfrm>
              <a:prstGeom prst="rect">
                <a:avLst/>
              </a:prstGeom>
              <a:blipFill>
                <a:blip r:embed="rId4"/>
                <a:stretch>
                  <a:fillRect l="-2695" r="-1572" b="-8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22_1#c6b78947a.bracket?pid=2f0d5bcd9&amp;color=0,0,0&amp;vpa=12&amp;vtp=1&amp;bbb=1"/>
          <p:cNvSpPr/>
          <p:nvPr/>
        </p:nvSpPr>
        <p:spPr>
          <a:xfrm>
            <a:off x="2718467" y="3065018"/>
            <a:ext cx="773113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BD.23_1#c6b78947a.choices?pid=2f0d5bcd9&amp;color=0,0,0&amp;vtp=1&amp;bbb=1&amp;hs=1"/>
              <p:cNvSpPr/>
              <p:nvPr/>
            </p:nvSpPr>
            <p:spPr>
              <a:xfrm>
                <a:off x="612648" y="3622485"/>
                <a:ext cx="10963656" cy="2499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小灯泡中的电流为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0.44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小灯泡两端的电压为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2.80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小灯泡的工作电阻为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小灯泡消耗的电功率为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0.80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6_BD.23_1#c6b78947a.choices?pid=2f0d5bcd9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22485"/>
                <a:ext cx="10963656" cy="2499360"/>
              </a:xfrm>
              <a:prstGeom prst="rect">
                <a:avLst/>
              </a:prstGeom>
              <a:blipFill>
                <a:blip r:embed="rId5"/>
                <a:stretch>
                  <a:fillRect l="-2002" b="-90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4_1#c6b78947a?pid=2f0d5bcd9&amp;color=0,0,0&amp;vtp=1&amp;bt=1&amp;bbb=1&amp;hb=1"/>
              <p:cNvSpPr/>
              <p:nvPr/>
            </p:nvSpPr>
            <p:spPr>
              <a:xfrm>
                <a:off x="612648" y="468000"/>
                <a:ext cx="10963656" cy="3238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将此小灯泡与两节干电池组成的电池组（电动势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、内阻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）连接成闭合电路，则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=1.2−0.4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，将此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函数关系图像画在灯泡的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图像上，交点为该灯泡的工作点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，则小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灯泡中的电流为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，两端电压为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，小灯泡的工作电阻为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，小灯泡消耗的电功率为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=0.80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，故选C、D。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AS.24_1#c6b78947a?pid=2f0d5bc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238500"/>
              </a:xfrm>
              <a:prstGeom prst="rect">
                <a:avLst/>
              </a:prstGeom>
              <a:blipFill>
                <a:blip r:embed="rId3"/>
                <a:stretch>
                  <a:fillRect l="-2002" r="-1001" b="-3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AS.24_2#c6b78947a?pid=2f0d5bcd9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36" y="3845755"/>
            <a:ext cx="2724912" cy="22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2d330e4f?pid=84223666d&amp;color=0,173,163&amp;vtp=1&amp;bt=1&amp;bbb=1"/>
          <p:cNvSpPr/>
          <p:nvPr/>
        </p:nvSpPr>
        <p:spPr>
          <a:xfrm>
            <a:off x="612648" y="466344"/>
            <a:ext cx="10963656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000"/>
              </a:lnSpc>
            </a:pP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题型三</a:t>
            </a:r>
            <a:r>
              <a:rPr lang="en-US" altLang="zh-CN" sz="34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闭合电路的极值分析</a:t>
            </a:r>
            <a:endParaRPr lang="en-US" altLang="zh-CN" sz="3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25_1#45eeae4d6?sp=1&amp;pid=62d330e4f&amp;color=0,0,0&amp;vtp=1&amp;bbb=1&amp;hb=1"/>
              <p:cNvSpPr/>
              <p:nvPr/>
            </p:nvSpPr>
            <p:spPr>
              <a:xfrm>
                <a:off x="612648" y="1214489"/>
                <a:ext cx="1096365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（2024湖南长沙长郡中学期末）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如图甲所示，电动势为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的电源与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的定值电阻、滑动变阻器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组成串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联电路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，已知滑动变阻器消耗的功率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与其接入电路的有效阻值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系如图乙所示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5_BD.25_1#45eeae4d6?sp=1&amp;pid=62d330e4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214489"/>
                <a:ext cx="10963656" cy="2496757"/>
              </a:xfrm>
              <a:prstGeom prst="rect">
                <a:avLst/>
              </a:prstGeom>
              <a:blipFill>
                <a:blip r:embed="rId3"/>
                <a:stretch>
                  <a:fillRect l="-2002" r="-1780" b="-8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5_BD.27_2#45eeae4d6?iti=1&amp;htil=1&amp;pid=62d330e4f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8" y="3836670"/>
            <a:ext cx="1828800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27_3#45eeae4d6?iti=2&amp;htil=1&amp;pid=62d330e4f&amp;color=0,0,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2088" y="3873246"/>
            <a:ext cx="2551176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5_BD.27_4#45eeae4d6?iti=1&amp;htil=1&amp;pid=62d330e4f&amp;color=0,0,0&amp;vtp=1"/>
          <p:cNvSpPr/>
          <p:nvPr/>
        </p:nvSpPr>
        <p:spPr>
          <a:xfrm>
            <a:off x="3137567" y="5673598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8" name="QC_5_BD.27_5#45eeae4d6?iti=2&amp;htil=1&amp;pid=62d330e4f&amp;color=0,0,0&amp;vtp=1"/>
          <p:cNvSpPr/>
          <p:nvPr/>
        </p:nvSpPr>
        <p:spPr>
          <a:xfrm>
            <a:off x="8619395" y="5682742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7_6#45eeae4d6.choices?pid=62d330e4f&amp;color=0,0,0&amp;vtp=1&amp;bt=1&amp;bbb=1&amp;hb=1"/>
              <p:cNvSpPr/>
              <p:nvPr/>
            </p:nvSpPr>
            <p:spPr>
              <a:xfrm>
                <a:off x="612648" y="468000"/>
                <a:ext cx="10963656" cy="31365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电源的电动势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图乙中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滑动变阻器的滑片向左移动时，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上消耗的功率一直减小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调整滑动变阻器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的阻值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，可以得到该电源的最大输出功率为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BD.27_6#45eeae4d6.choices?pid=62d330e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36519"/>
              </a:xfrm>
              <a:prstGeom prst="rect">
                <a:avLst/>
              </a:prstGeom>
              <a:blipFill>
                <a:blip r:embed="rId3"/>
                <a:stretch>
                  <a:fillRect l="-20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45eeae4d6.bracket?pid=62d330e4f&amp;color=0,0,0&amp;vpa=13&amp;vtp=1&amp;bbb=1&amp;answeroption=BCD">
            <a:extLst>
              <a:ext uri="{FF2B5EF4-FFF2-40B4-BE49-F238E27FC236}">
                <a16:creationId xmlns:a16="http://schemas.microsoft.com/office/drawing/2014/main" id="{3708728E-EFEA-C56D-B9A0-7AA604037DDB}"/>
              </a:ext>
            </a:extLst>
          </p:cNvPr>
          <p:cNvSpPr txBox="1"/>
          <p:nvPr/>
        </p:nvSpPr>
        <p:spPr>
          <a:xfrm>
            <a:off x="485648" y="11690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4" name="QC_5_AN.26_2#45eeae4d6.bracket?pid=62d330e4f&amp;color=0,0,0&amp;vpa=13&amp;vtp=1&amp;bbb=1&amp;answeroption=BCD">
            <a:extLst>
              <a:ext uri="{FF2B5EF4-FFF2-40B4-BE49-F238E27FC236}">
                <a16:creationId xmlns:a16="http://schemas.microsoft.com/office/drawing/2014/main" id="{5FF7A63E-E066-67B7-56C2-552E99282CBE}"/>
              </a:ext>
            </a:extLst>
          </p:cNvPr>
          <p:cNvSpPr txBox="1"/>
          <p:nvPr/>
        </p:nvSpPr>
        <p:spPr>
          <a:xfrm>
            <a:off x="485648" y="1829440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5" name="QC_5_AN.26_3#45eeae4d6.bracket?pid=62d330e4f&amp;color=0,0,0&amp;vpa=13&amp;vtp=1&amp;bbb=1&amp;answeroption=BCD">
            <a:extLst>
              <a:ext uri="{FF2B5EF4-FFF2-40B4-BE49-F238E27FC236}">
                <a16:creationId xmlns:a16="http://schemas.microsoft.com/office/drawing/2014/main" id="{D05441B3-9426-48C4-4F95-8637AB39DAB7}"/>
              </a:ext>
            </a:extLst>
          </p:cNvPr>
          <p:cNvSpPr txBox="1"/>
          <p:nvPr/>
        </p:nvSpPr>
        <p:spPr>
          <a:xfrm>
            <a:off x="485648" y="2489840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8_1#45eeae4d6?pid=62d330e4f&amp;color=0,0,0&amp;vtp=1&amp;bt=1&amp;bbb=1&amp;hb=1"/>
              <p:cNvSpPr/>
              <p:nvPr/>
            </p:nvSpPr>
            <p:spPr>
              <a:xfrm>
                <a:off x="612648" y="466344"/>
                <a:ext cx="10963656" cy="63148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9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滑动变阻器消耗的功率为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𝐸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P</m:t>
                                    </m:r>
                                  </m:sub>
                                </m:s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𝑟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P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𝑅</m:t>
                                    </m:r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+</m:t>
                                    </m:r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𝑟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P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+2</m:t>
                        </m:r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𝑟</m:t>
                            </m:r>
                          </m:e>
                        </m: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由图乙知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时，滑动变阻器消耗的功率最大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大功率为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；滑动变阻器的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阻值为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时消耗的功率相等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</a:p>
              <a:p>
                <a:pPr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𝐸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4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Times New Roman" pitchFamily="34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Ω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𝑟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×4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𝐸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𝑟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正确；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当滑动变阻器的滑片向左移动时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，电路中电流减小，所以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上消耗的功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率减小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，故C正确；当外电路电阻与电源内阻相等时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，电源的输出功率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，因为定值电阻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的阻值大于电源内阻的阻值，所以滑动变阻器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的阻值为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0时，电源的输出功率最大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，最大功率为</a:t>
                </a:r>
              </a:p>
              <a:p>
                <a:pPr latinLnBrk="1">
                  <a:lnSpc>
                    <a:spcPts val="5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𝐸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𝑟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=1.28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28_1#45eeae4d6?pid=62d330e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6314821"/>
              </a:xfrm>
              <a:prstGeom prst="rect">
                <a:avLst/>
              </a:prstGeom>
              <a:blipFill>
                <a:blip r:embed="rId3"/>
                <a:stretch>
                  <a:fillRect l="-2002" r="-4116" b="-17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00dc5a0c?sp=1&amp;pid=62d330e4f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29_1#646bbbbbd?sp=1&amp;pid=a00dc5a0c&amp;color=0,0,0&amp;vtp=1&amp;bbb=1&amp;hb=1"/>
              <p:cNvSpPr/>
              <p:nvPr/>
            </p:nvSpPr>
            <p:spPr>
              <a:xfrm>
                <a:off x="612648" y="1135253"/>
                <a:ext cx="10963656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如图所示，电源电动势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，内阻不可忽略，定值电阻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开始时滑动变阻器滑片位于正中间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，电流表的示数为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，而后将滑片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滑到一个极端时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，电流表的示数变成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。求：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6_BD.29_1#646bbbbbd?sp=1&amp;pid=a00dc5a0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863535"/>
              </a:xfrm>
              <a:prstGeom prst="rect">
                <a:avLst/>
              </a:prstGeom>
              <a:blipFill>
                <a:blip r:embed="rId3"/>
                <a:stretch>
                  <a:fillRect l="-2002" r="-4505" b="-114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29_2#646bbbbbd?pid=a00dc5a0c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3752" y="3114675"/>
            <a:ext cx="2441448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021c93b7.fixed?pid=e0f3523f2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第十二章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电能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能量守恒定律</a:t>
            </a:r>
            <a:endParaRPr lang="en-US" altLang="zh-CN" sz="4000" dirty="0"/>
          </a:p>
        </p:txBody>
      </p:sp>
      <p:sp>
        <p:nvSpPr>
          <p:cNvPr id="3" name="C_2#c021c93b7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c021c93b7.fixed?pid=e0f3523f2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章末总结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30_1#04e06713d?pid=646bbbbbd&amp;color=0,0,0&amp;vtp=1&amp;bt=1&amp;bbb=1"/>
              <p:cNvSpPr/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电源的内阻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和滑动变阻器的最大阻值；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7_BD.30_1#04e06713d?pid=646bbbbb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blipFill>
                <a:blip r:embed="rId3"/>
                <a:stretch>
                  <a:fillRect l="-2002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1_1#04e06713d?pid=646bbbbbd&amp;color=0,0,0&amp;vtp=1&amp;bbb=1"/>
              <p:cNvSpPr/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7_AN.31_1#04e06713d?pid=646bbbb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blipFill>
                <a:blip r:embed="rId4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S.32_1#04e06713d?pid=646bbbbbd&amp;color=0,0,0&amp;vtp=1&amp;bbb=1&amp;hb=1"/>
              <p:cNvSpPr/>
              <p:nvPr/>
            </p:nvSpPr>
            <p:spPr>
              <a:xfrm>
                <a:off x="612648" y="1678564"/>
                <a:ext cx="10963656" cy="31724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滑片滑到一个极端时，电流表的示数变成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，说明此时滑动变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阻器接入电路中的阻值为零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由闭合电路欧姆定律有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m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7_AS.32_1#04e06713d?pid=646bbbb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8564"/>
                <a:ext cx="10963656" cy="3172460"/>
              </a:xfrm>
              <a:prstGeom prst="rect">
                <a:avLst/>
              </a:prstGeom>
              <a:blipFill>
                <a:blip r:embed="rId5"/>
                <a:stretch>
                  <a:fillRect l="-2002" r="-1057" b="-6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33_1#b334dad4c?pid=646bbbbbd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滑片位于正中间时，电源的输出功率和电源效率；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4_1#b334dad4c?pid=646bbbbbd&amp;color=0,0,0&amp;vtp=1&amp;bbb=1"/>
              <p:cNvSpPr/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7_AN.34_1#b334dad4c?pid=646bbbb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blipFill>
                <a:blip r:embed="rId3"/>
                <a:stretch>
                  <a:fillRect l="-2002" b="-406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S.35_1#b334dad4c?pid=646bbbbbd&amp;color=0,0,0&amp;vtp=1&amp;bbb=1&amp;hb=1"/>
              <p:cNvSpPr/>
              <p:nvPr/>
            </p:nvSpPr>
            <p:spPr>
              <a:xfrm>
                <a:off x="612648" y="1669420"/>
                <a:ext cx="10963656" cy="259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滑片位于正中间时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，滑动变阻器接入电路中的阻值为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电源的输出功率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电源效率为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𝜂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𝑈𝐼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×100%=60%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7_AS.35_1#b334dad4c?pid=646bbbb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69420"/>
                <a:ext cx="10963656" cy="2590800"/>
              </a:xfrm>
              <a:prstGeom prst="rect">
                <a:avLst/>
              </a:prstGeom>
              <a:blipFill>
                <a:blip r:embed="rId4"/>
                <a:stretch>
                  <a:fillRect l="-2002" b="-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36_1#a7676d4b8?pid=646bbbbbd&amp;color=0,0,0&amp;vtp=1&amp;bt=1&amp;bbb=1"/>
              <p:cNvSpPr/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电源的最大输出功率以及此时对应的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7_BD.36_1#a7676d4b8?pid=646bbbbb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blipFill>
                <a:blip r:embed="rId3"/>
                <a:stretch>
                  <a:fillRect l="-2002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7_1#a7676d4b8?pid=646bbbbbd&amp;color=0,0,0&amp;vtp=1&amp;bbb=1"/>
              <p:cNvSpPr/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12.5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7_AN.37_1#a7676d4b8?pid=646bbbb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blipFill>
                <a:blip r:embed="rId4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S.38_1#a7676d4b8?pid=646bbbbbd&amp;color=0,0,0&amp;vtp=1&amp;bbb=1&amp;hb=1"/>
              <p:cNvSpPr/>
              <p:nvPr/>
            </p:nvSpPr>
            <p:spPr>
              <a:xfrm>
                <a:off x="612648" y="1678564"/>
                <a:ext cx="10963656" cy="34977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</a:t>
                </a:r>
                <a:r>
                  <a:rPr lang="en-US" altLang="zh-CN" sz="2800" b="1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]</a:t>
                </a:r>
                <a:r>
                  <a:rPr lang="en-US" altLang="zh-CN" sz="2800" b="1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电源的输出功率</a:t>
                </a:r>
              </a:p>
              <a:p>
                <a:pPr latinLnBrk="1">
                  <a:lnSpc>
                    <a:spcPts val="82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时，电源的输出功率最大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，即滑动变阻器的阻值为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电源的最大输出功率为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=12.5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7_AS.38_1#a7676d4b8?pid=646bbbb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8564"/>
                <a:ext cx="10963656" cy="3497771"/>
              </a:xfrm>
              <a:prstGeom prst="rect">
                <a:avLst/>
              </a:prstGeom>
              <a:blipFill>
                <a:blip r:embed="rId5"/>
                <a:stretch>
                  <a:fillRect l="-2002" b="-62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478fa764.fixed?pid=c021c93b7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高考链接</a:t>
            </a:r>
            <a:endParaRPr lang="en-US" altLang="zh-CN" sz="4000" dirty="0"/>
          </a:p>
        </p:txBody>
      </p:sp>
      <p:sp>
        <p:nvSpPr>
          <p:cNvPr id="3" name="C_3#b478fa764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9_1#df3ccde9f?htil=6&amp;pid=b478fa764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91366" y="486288"/>
            <a:ext cx="1965960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4_BD.39_2#df3ccde9f?htil=6&amp;sp=1&amp;pid=b478fa764&amp;color=0,0,0&amp;vtp=1&amp;bt=1&amp;bbb=1&amp;hb=1&amp;hs=1"/>
              <p:cNvSpPr/>
              <p:nvPr/>
            </p:nvSpPr>
            <p:spPr>
              <a:xfrm>
                <a:off x="612648" y="468000"/>
                <a:ext cx="8869680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（2023海南，7，3分）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如图所示电路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，已知电源电动势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，内阻不计，电容器电容为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，闭合开关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，待电路稳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电容器上电荷量为(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4_BD.39_2#df3ccde9f?htil=6&amp;sp=1&amp;pid=b478fa76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869680" cy="1849057"/>
              </a:xfrm>
              <a:prstGeom prst="rect">
                <a:avLst/>
              </a:prstGeom>
              <a:blipFill>
                <a:blip r:embed="rId4"/>
                <a:stretch>
                  <a:fillRect l="-2474" r="-2268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40_1#df3ccde9f.bracket?pid=b478fa764&amp;color=0,0,0&amp;vpa=14&amp;vtp=1"/>
          <p:cNvSpPr/>
          <p:nvPr/>
        </p:nvSpPr>
        <p:spPr>
          <a:xfrm>
            <a:off x="4801266" y="1750065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41_1#df3ccde9f.choices?htil=6&amp;pid=b478fa764&amp;color=0,0,0&amp;vtp=1&amp;bbb=1&amp;hs=1"/>
              <p:cNvSpPr/>
              <p:nvPr/>
            </p:nvSpPr>
            <p:spPr>
              <a:xfrm>
                <a:off x="612648" y="2324740"/>
                <a:ext cx="8869680" cy="8182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000"/>
                  </a:lnSpc>
                  <a:tabLst>
                    <a:tab pos="2128520" algn="l"/>
                    <a:tab pos="4434840" algn="l"/>
                    <a:tab pos="6741161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4_BD.41_1#df3ccde9f.choices?htil=6&amp;pid=b478fa764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24740"/>
                <a:ext cx="8869680" cy="818261"/>
              </a:xfrm>
              <a:prstGeom prst="rect">
                <a:avLst/>
              </a:prstGeom>
              <a:blipFill>
                <a:blip r:embed="rId5"/>
                <a:stretch>
                  <a:fillRect l="-2474" b="-140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AS.42_1#df3ccde9f?pid=b478fa764&amp;color=0,0,0&amp;vtp=1&amp;bbb=1&amp;hb=1&amp;hs=1"/>
              <p:cNvSpPr/>
              <p:nvPr/>
            </p:nvSpPr>
            <p:spPr>
              <a:xfrm>
                <a:off x="612648" y="3147890"/>
                <a:ext cx="10963656" cy="194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电路稳定后，由于电源内阻不计，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若取电源负极为零电势点，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则电容器上极板电势为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，下极板电势为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，电容器两极板间电势差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，则电容器上的电荷量为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,故选C。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4_AS.42_1#df3ccde9f?pid=b478fa76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147890"/>
                <a:ext cx="10963656" cy="1943100"/>
              </a:xfrm>
              <a:prstGeom prst="rect">
                <a:avLst/>
              </a:prstGeom>
              <a:blipFill>
                <a:blip r:embed="rId6"/>
                <a:stretch>
                  <a:fillRect l="-2002" b="-62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3_1#d3dadb5db?htil=7&amp;pid=b478fa764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7630" y="486288"/>
            <a:ext cx="3657600" cy="270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4_BD.43_2#d3dadb5db?htil=7&amp;sp=1&amp;pid=b478fa764&amp;color=0,0,0&amp;vtp=1&amp;bt=1&amp;bbb=1&amp;hb=1&amp;hs=1"/>
              <p:cNvSpPr/>
              <p:nvPr/>
            </p:nvSpPr>
            <p:spPr>
              <a:xfrm>
                <a:off x="612648" y="468000"/>
                <a:ext cx="7178040" cy="31444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（2022江苏，2，4分）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，电路中灯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泡均正常发光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，阻值分别为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，电源电动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，内阻不计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。四个灯泡中消耗功率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4_BD.43_2#d3dadb5db?htil=7&amp;sp=1&amp;pid=b478fa76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7178040" cy="3144457"/>
              </a:xfrm>
              <a:prstGeom prst="rect">
                <a:avLst/>
              </a:prstGeom>
              <a:blipFill>
                <a:blip r:embed="rId4"/>
                <a:stretch>
                  <a:fillRect l="-3059" r="-2549" b="-6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44_1#d3dadb5db.bracket?pid=b478fa764&amp;color=0,0,0&amp;vpa=15&amp;vtp=1"/>
          <p:cNvSpPr/>
          <p:nvPr/>
        </p:nvSpPr>
        <p:spPr>
          <a:xfrm>
            <a:off x="2312067" y="3045465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45_1#d3dadb5db.choices?pid=b478fa764&amp;color=0,0,0&amp;vtp=1&amp;bbb=1&amp;hs=1"/>
              <p:cNvSpPr/>
              <p:nvPr/>
            </p:nvSpPr>
            <p:spPr>
              <a:xfrm>
                <a:off x="612648" y="3672718"/>
                <a:ext cx="10963656" cy="555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2807589" algn="l"/>
                    <a:tab pos="5589778" algn="l"/>
                    <a:tab pos="837196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4_BD.45_1#d3dadb5db.choices?pid=b478fa764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72718"/>
                <a:ext cx="10963656" cy="555244"/>
              </a:xfrm>
              <a:prstGeom prst="rect">
                <a:avLst/>
              </a:prstGeom>
              <a:blipFill>
                <a:blip r:embed="rId5"/>
                <a:stretch>
                  <a:fillRect l="-200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AS.46_1#d3dadb5db?pid=b478fa764&amp;color=0,0,0&amp;vtp=1&amp;bbb=1&amp;hb=1&amp;hs=1"/>
              <p:cNvSpPr/>
              <p:nvPr/>
            </p:nvSpPr>
            <p:spPr>
              <a:xfrm>
                <a:off x="612648" y="4238630"/>
                <a:ext cx="10963656" cy="22442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4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4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4_AS.46_1#d3dadb5db?pid=b478fa76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38630"/>
                <a:ext cx="10963656" cy="2244217"/>
              </a:xfrm>
              <a:prstGeom prst="rect">
                <a:avLst/>
              </a:prstGeom>
              <a:blipFill>
                <a:blip r:embed="rId6"/>
                <a:stretch>
                  <a:fillRect l="-2002" r="-56" b="-95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7_1#d257b4078?htil=8&amp;pid=b478fa764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9176" y="486287"/>
            <a:ext cx="2148840" cy="27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4_BD.47_2#d257b4078?htil=8&amp;sp=1&amp;pid=b478fa764&amp;color=0,0,0&amp;vtp=1&amp;bt=1&amp;bbb=1&amp;hb=1&amp;hs=1"/>
              <p:cNvSpPr/>
              <p:nvPr/>
            </p:nvSpPr>
            <p:spPr>
              <a:xfrm>
                <a:off x="612648" y="468000"/>
                <a:ext cx="8677656" cy="3158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（2022浙江1月选考，12，3分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某节水喷灌系统如图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，水以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的速度水平喷出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，每秒喷出水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。喷出的水是从井下抽取的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，喷口离水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面的高度保持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𝐻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=3.75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不变。水泵由电动机带动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动机正常工作时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，输入电压为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，输入电流为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4_BD.47_2#d257b4078?htil=8&amp;sp=1&amp;pid=b478fa76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677656" cy="3158935"/>
              </a:xfrm>
              <a:prstGeom prst="rect">
                <a:avLst/>
              </a:prstGeom>
              <a:blipFill>
                <a:blip r:embed="rId4"/>
                <a:stretch>
                  <a:fillRect l="-2530" r="-3725" b="-6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47_2#d257b4078?htil=8&amp;sp=1&amp;pid=b478fa764&amp;color=0,0,0&amp;vtp=1&amp;bt=1&amp;bbb=1&amp;hb=1&amp;hs=1">
                <a:extLst>
                  <a:ext uri="{FF2B5EF4-FFF2-40B4-BE49-F238E27FC236}">
                    <a16:creationId xmlns:a16="http://schemas.microsoft.com/office/drawing/2014/main" id="{CCD6A33C-4F5C-42B4-AA3C-45CD415DB3A6}"/>
                  </a:ext>
                </a:extLst>
              </p:cNvPr>
              <p:cNvSpPr/>
              <p:nvPr/>
            </p:nvSpPr>
            <p:spPr>
              <a:xfrm>
                <a:off x="612648" y="3607439"/>
                <a:ext cx="10968012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不计电动机的摩擦损耗，电动机的输出功率等于水泵所需要的输入功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。已知水泵的抽水效率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（水泵的输出功率与输入功率之比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75%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忽略水在管道中运动的机械能损失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，则（重力加速度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𝑔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4_BD.47_2#d257b4078?htil=8&amp;sp=1&amp;pid=b478fa764&amp;color=0,0,0&amp;vtp=1&amp;bt=1&amp;bbb=1&amp;hb=1&amp;hs=1">
                <a:extLst>
                  <a:ext uri="{FF2B5EF4-FFF2-40B4-BE49-F238E27FC236}">
                    <a16:creationId xmlns:a16="http://schemas.microsoft.com/office/drawing/2014/main" id="{CCD6A33C-4F5C-42B4-AA3C-45CD415DB3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07439"/>
                <a:ext cx="10968012" cy="2496757"/>
              </a:xfrm>
              <a:prstGeom prst="rect">
                <a:avLst/>
              </a:prstGeom>
              <a:blipFill>
                <a:blip r:embed="rId5"/>
                <a:stretch>
                  <a:fillRect l="-2001" r="-2390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49_1#d257b4078.choices?pid=b478fa764&amp;color=0,0,0&amp;vtp=1&amp;bt=1&amp;bbb=1"/>
              <p:cNvSpPr/>
              <p:nvPr/>
            </p:nvSpPr>
            <p:spPr>
              <a:xfrm>
                <a:off x="612648" y="468000"/>
                <a:ext cx="10963656" cy="12039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每秒水泵对水做功为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每秒水泵对水做功为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225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水泵输入功率为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电动机线圈的电阻为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4_BD.49_1#d257b4078.choices?pid=b478fa76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03960"/>
              </a:xfrm>
              <a:prstGeom prst="rect">
                <a:avLst/>
              </a:prstGeom>
              <a:blipFill>
                <a:blip r:embed="rId3"/>
                <a:stretch>
                  <a:fillRect l="-2002" b="-18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4_AS.50_1#d257b4078?pid=b478fa764&amp;color=0,0,0&amp;vtp=1&amp;bbb=1&amp;hb=1"/>
              <p:cNvSpPr/>
              <p:nvPr/>
            </p:nvSpPr>
            <p:spPr>
              <a:xfrm>
                <a:off x="612648" y="1673484"/>
                <a:ext cx="10963656" cy="3347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每秒水泵对水做功为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𝑔𝐻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B错</a:t>
                </a: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误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；水泵的输出功率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出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，根据题意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，水泵的输入功率</a:t>
                </a:r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入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出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75%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，故C错误；电动机的输出功率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机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入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而电动机的电功率为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机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，联立解得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4_AS.50_1#d257b4078?pid=b478fa76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3484"/>
                <a:ext cx="10963656" cy="3347657"/>
              </a:xfrm>
              <a:prstGeom prst="rect">
                <a:avLst/>
              </a:prstGeom>
              <a:blipFill>
                <a:blip r:embed="rId4"/>
                <a:stretch>
                  <a:fillRect l="-2002" r="-1446" b="-63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48_1#d257b4078.bracket?pid=b478fa764&amp;color=0,0,0&amp;vpa=16&amp;vtp=1&amp;answeroption=D">
            <a:extLst>
              <a:ext uri="{FF2B5EF4-FFF2-40B4-BE49-F238E27FC236}">
                <a16:creationId xmlns:a16="http://schemas.microsoft.com/office/drawing/2014/main" id="{F7B39D4E-A126-5529-B1D0-5AC69CB1B834}"/>
              </a:ext>
            </a:extLst>
          </p:cNvPr>
          <p:cNvSpPr txBox="1"/>
          <p:nvPr/>
        </p:nvSpPr>
        <p:spPr>
          <a:xfrm>
            <a:off x="6075553" y="107760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51_1#758770aec?sp=1&amp;pid=b478fa764&amp;color=0,0,0&amp;vtp=1&amp;bt=1&amp;bbb=1&amp;hb=1"/>
              <p:cNvSpPr/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（2023湖北，12，10分）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某实验小组为测量干电池的电动势和内阻，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设计了如图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（a）所示电路，所用器材如下：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（量程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，内阻很大）；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（量程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）；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电阻箱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（阻值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0∼999.9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）；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干电池一节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、开关一个和导线若干。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4_BD.51_1#758770aec?sp=1&amp;pid=b478fa76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blipFill>
                <a:blip r:embed="rId3"/>
                <a:stretch>
                  <a:fillRect l="-2002" r="-1446" b="-54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2_3#a7ba05378?iti=3&amp;htil=1&amp;pid=758770aec&amp;color=0,0,0&amp;vtp=1" descr="preencoded.png">
            <a:extLst>
              <a:ext uri="{FF2B5EF4-FFF2-40B4-BE49-F238E27FC236}">
                <a16:creationId xmlns:a16="http://schemas.microsoft.com/office/drawing/2014/main" id="{534D41A2-BBAA-9EDE-9521-75D3DBC84A3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9650" y="1732072"/>
            <a:ext cx="2724912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BD.52_5#a7ba05378?iti=3&amp;htil=1&amp;pid=758770aec&amp;color=0,0,0&amp;vtp=1&amp;bbb=1">
            <a:extLst>
              <a:ext uri="{FF2B5EF4-FFF2-40B4-BE49-F238E27FC236}">
                <a16:creationId xmlns:a16="http://schemas.microsoft.com/office/drawing/2014/main" id="{EE1D4CC0-7AC7-0929-3CB5-A114C36AF682}"/>
              </a:ext>
            </a:extLst>
          </p:cNvPr>
          <p:cNvSpPr/>
          <p:nvPr/>
        </p:nvSpPr>
        <p:spPr>
          <a:xfrm>
            <a:off x="9189644" y="3971336"/>
            <a:ext cx="1304925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图（a）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2_1#a7ba05378?sp=1&amp;pid=758770ae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根据图（a），完成图（b）中的实物图连线。</a:t>
            </a:r>
            <a:endParaRPr lang="en-US" altLang="zh-CN" sz="2800" dirty="0"/>
          </a:p>
        </p:txBody>
      </p:sp>
      <p:pic>
        <p:nvPicPr>
          <p:cNvPr id="4" name="QO_5_BD.52_4#a7ba05378?iti=4&amp;htil=1&amp;pid=758770aec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8517" y="1455787"/>
            <a:ext cx="356616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5_BD.52_6#a7ba05378?iti=4&amp;htil=1&amp;pid=758770aec&amp;color=0,0,0&amp;vtp=1&amp;bbb=1"/>
          <p:cNvSpPr/>
          <p:nvPr/>
        </p:nvSpPr>
        <p:spPr>
          <a:xfrm>
            <a:off x="5538816" y="4806367"/>
            <a:ext cx="1325562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图（b）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9397cb1c6?lid=9397cb1c6&amp;cid=9397cb1c6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002536"/>
            <a:ext cx="429768" cy="429768"/>
          </a:xfrm>
          <a:prstGeom prst="rect">
            <a:avLst/>
          </a:prstGeom>
        </p:spPr>
      </p:pic>
      <p:sp>
        <p:nvSpPr>
          <p:cNvPr id="3" name="C_1#目录1:9397cb1c6?lid=9397cb1c6&amp;cid=9397cb1c6&amp;vtp=1&amp;bt=1&amp;bbb=1">
            <a:hlinkClick r:id="rId3" action="ppaction://hlinksldjump"/>
          </p:cNvPr>
          <p:cNvSpPr/>
          <p:nvPr/>
        </p:nvSpPr>
        <p:spPr>
          <a:xfrm>
            <a:off x="3675888" y="1965960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体系构建</a:t>
            </a:r>
            <a:endParaRPr lang="en-US" altLang="zh-CN" sz="3050" dirty="0"/>
          </a:p>
        </p:txBody>
      </p:sp>
      <p:pic>
        <p:nvPicPr>
          <p:cNvPr id="4" name="C_1#目录1:9397cb1c6?lid=84223666d&amp;cid=84223666d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935224"/>
            <a:ext cx="429768" cy="429768"/>
          </a:xfrm>
          <a:prstGeom prst="rect">
            <a:avLst/>
          </a:prstGeom>
        </p:spPr>
      </p:pic>
      <p:sp>
        <p:nvSpPr>
          <p:cNvPr id="5" name="C_1#目录1:9397cb1c6?lid=84223666d&amp;cid=84223666d&amp;vtp=1&amp;bbb=1">
            <a:hlinkClick r:id="rId5" action="ppaction://hlinksldjump"/>
          </p:cNvPr>
          <p:cNvSpPr/>
          <p:nvPr/>
        </p:nvSpPr>
        <p:spPr>
          <a:xfrm>
            <a:off x="3675888" y="2898648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题型整合</a:t>
            </a:r>
            <a:endParaRPr lang="en-US" altLang="zh-CN" sz="3050" dirty="0"/>
          </a:p>
        </p:txBody>
      </p:sp>
      <p:pic>
        <p:nvPicPr>
          <p:cNvPr id="6" name="C_1#目录1:9397cb1c6?lid=b478fa764&amp;cid=b478fa764&amp;vtp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3867912"/>
            <a:ext cx="429768" cy="429768"/>
          </a:xfrm>
          <a:prstGeom prst="rect">
            <a:avLst/>
          </a:prstGeom>
        </p:spPr>
      </p:pic>
      <p:sp>
        <p:nvSpPr>
          <p:cNvPr id="7" name="C_1#目录1:9397cb1c6?lid=b478fa764&amp;cid=b478fa764&amp;vtp=1&amp;bbb=1">
            <a:hlinkClick r:id="rId6" action="ppaction://hlinksldjump"/>
          </p:cNvPr>
          <p:cNvSpPr/>
          <p:nvPr/>
        </p:nvSpPr>
        <p:spPr>
          <a:xfrm>
            <a:off x="3675888" y="3831336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高考链接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3_1#a7ba05378?pid=758770aec&amp;color=0,0,0&amp;vtp=1&amp;bt=1&amp;bbb=1"/>
          <p:cNvSpPr/>
          <p:nvPr/>
        </p:nvSpPr>
        <p:spPr>
          <a:xfrm>
            <a:off x="612648" y="468000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</a:t>
            </a:r>
            <a:endParaRPr lang="en-US" altLang="zh-CN" sz="2800" dirty="0"/>
          </a:p>
        </p:txBody>
      </p:sp>
      <p:pic>
        <p:nvPicPr>
          <p:cNvPr id="3" name="QO_5_AN.53_2#a7ba05378?pid=758770aec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36" y="1155705"/>
            <a:ext cx="356616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AS.54_1#a7ba05378?pid=758770aec&amp;color=0,0,0&amp;vtp=1&amp;bbb=1"/>
          <p:cNvSpPr/>
          <p:nvPr/>
        </p:nvSpPr>
        <p:spPr>
          <a:xfrm>
            <a:off x="612648" y="4483105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根据电路图连接实物图，如答案图所示。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55_1#132f80221?iti=5&amp;htil=10&amp;pid=758770aec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4177" y="486288"/>
            <a:ext cx="4800600" cy="344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5_BD.55_2#132f80221?iti=5&amp;htil=10&amp;pid=758770aec&amp;color=0,0,0&amp;vtp=1&amp;bbb=1"/>
          <p:cNvSpPr/>
          <p:nvPr/>
        </p:nvSpPr>
        <p:spPr>
          <a:xfrm>
            <a:off x="8422015" y="4060576"/>
            <a:ext cx="1304925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图（c）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BD.55_3#132f80221?htil=10&amp;sp=1&amp;pid=758770aec&amp;color=0,0,0&amp;vtp=1&amp;bt=1&amp;bbb=1&amp;hb=1"/>
              <p:cNvSpPr/>
              <p:nvPr/>
            </p:nvSpPr>
            <p:spPr>
              <a:xfrm>
                <a:off x="612648" y="468000"/>
                <a:ext cx="6035040" cy="5101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调节电阻箱到最大阻值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，闭合开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。逐次改变电阻箱的电阻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，记录其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阻值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、相应的电流表示数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和电压表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。根据记录数据作出的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像如图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（c）所示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，则干电池的电动势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（保留3位有效数字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）、内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阻为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保留2位有效数字）。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5_BD.55_3#132f80221?htil=10&amp;sp=1&amp;pid=758770a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6035040" cy="5101717"/>
              </a:xfrm>
              <a:prstGeom prst="rect">
                <a:avLst/>
              </a:prstGeom>
              <a:blipFill>
                <a:blip r:embed="rId4"/>
                <a:stretch>
                  <a:fillRect l="-3636" r="-202" b="-40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N.56_1#132f80221.blank?pid=758770aec&amp;color=0,0,0&amp;vpa=17&amp;vtp=1&amp;bbb=1"/>
              <p:cNvSpPr/>
              <p:nvPr/>
            </p:nvSpPr>
            <p:spPr>
              <a:xfrm>
                <a:off x="1030160" y="3810322"/>
                <a:ext cx="951421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𝟓𝟖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5_AN.56_1#132f80221.blank?pid=758770aec&amp;color=0,0,0&amp;vpa=1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160" y="3810322"/>
                <a:ext cx="951421" cy="402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5_AN.57_1#132f80221.blank?pid=758770aec&amp;color=0,0,0&amp;vpa=18&amp;vtp=1&amp;bbb=1"/>
              <p:cNvSpPr/>
              <p:nvPr/>
            </p:nvSpPr>
            <p:spPr>
              <a:xfrm>
                <a:off x="1360360" y="4439036"/>
                <a:ext cx="3857562" cy="418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𝟔𝟒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𝟔𝟑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𝟔𝟓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均可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5_AN.57_1#132f80221.blank?pid=758770aec&amp;color=0,0,0&amp;vpa=1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0360" y="4439036"/>
                <a:ext cx="3857562" cy="418529"/>
              </a:xfrm>
              <a:prstGeom prst="rect">
                <a:avLst/>
              </a:prstGeom>
              <a:blipFill>
                <a:blip r:embed="rId6"/>
                <a:stretch>
                  <a:fillRect t="-31884" b="-478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58_1#132f80221?pid=758770aec&amp;color=0,0,0&amp;vtp=1&amp;bt=1&amp;bbb=1&amp;hb=1"/>
              <p:cNvSpPr/>
              <p:nvPr/>
            </p:nvSpPr>
            <p:spPr>
              <a:xfrm>
                <a:off x="612648" y="468000"/>
                <a:ext cx="10963656" cy="1295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根据闭合电路欧姆定律得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，由图线与纵轴的交点知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=1.58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，由图线斜率知内阻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Δ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Δ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den>
                        </m:f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1.55−1.39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0.30−0.05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=0.64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5_AS.58_1#132f80221?pid=758770a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95400"/>
              </a:xfrm>
              <a:prstGeom prst="rect">
                <a:avLst/>
              </a:prstGeom>
              <a:blipFill>
                <a:blip r:embed="rId3"/>
                <a:stretch>
                  <a:fillRect l="-2002" b="-84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59_1#f4080e4a7?iti=6&amp;htil=11&amp;pid=758770aec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3032" y="486290"/>
            <a:ext cx="4465945" cy="344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5_BD.59_2#f4080e4a7?iti=6&amp;htil=11&amp;pid=758770aec&amp;color=0,0,0&amp;vtp=1&amp;bbb=1"/>
          <p:cNvSpPr/>
          <p:nvPr/>
        </p:nvSpPr>
        <p:spPr>
          <a:xfrm>
            <a:off x="8513223" y="4059182"/>
            <a:ext cx="1325562" cy="5524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图（d）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BD.59_3#f4080e4a7?htil=11&amp;sp=1&amp;pid=758770aec&amp;color=0,0,0&amp;vtp=1&amp;bt=1&amp;bbb=1&amp;hb=1&amp;hs=1"/>
              <p:cNvSpPr/>
              <p:nvPr/>
            </p:nvSpPr>
            <p:spPr>
              <a:xfrm>
                <a:off x="612648" y="468000"/>
                <a:ext cx="6071616" cy="36510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该小组根据记录数据进一步探究，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图像如图（d）所示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。利用图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d）中图像的纵轴截距，结合（2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）问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得到的电动势与内阻，还可以求出电流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表内阻为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（保留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2位有效数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5_BD.59_3#f4080e4a7?htil=11&amp;sp=1&amp;pid=758770ae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6071616" cy="3651060"/>
              </a:xfrm>
              <a:prstGeom prst="rect">
                <a:avLst/>
              </a:prstGeom>
              <a:blipFill>
                <a:blip r:embed="rId4"/>
                <a:stretch>
                  <a:fillRect l="-3614" r="-5522" b="-5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N.60_1#f4080e4a7.blank?pid=758770aec&amp;color=0,0,0&amp;vpa=19&amp;vtp=1&amp;bbb=1"/>
              <p:cNvSpPr/>
              <p:nvPr/>
            </p:nvSpPr>
            <p:spPr>
              <a:xfrm>
                <a:off x="2109660" y="3043052"/>
                <a:ext cx="738696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5_AN.60_1#f4080e4a7.blank?pid=758770aec&amp;color=0,0,0&amp;vpa=1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9660" y="3043052"/>
                <a:ext cx="738696" cy="402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S.61_1#f4080e4a7?htil=11&amp;pid=758770aec&amp;color=0,0,0&amp;vtp=1&amp;bbb=1&amp;hb=1&amp;hs=1"/>
          <p:cNvSpPr/>
          <p:nvPr/>
        </p:nvSpPr>
        <p:spPr>
          <a:xfrm>
            <a:off x="612648" y="4194753"/>
            <a:ext cx="6071616" cy="5441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</a:t>
            </a:r>
            <a:r>
              <a:rPr lang="en-US" altLang="zh-CN" sz="2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]</a:t>
            </a:r>
            <a:r>
              <a:rPr lang="en-US" altLang="zh-CN" sz="2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根据闭合电路欧姆定律得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5_AS.61_1#f4080e4a7?htil=11&amp;pid=758770aec&amp;color=0,0,0&amp;vtp=1&amp;bbb=1&amp;hb=1&amp;hs=1">
                <a:extLst>
                  <a:ext uri="{FF2B5EF4-FFF2-40B4-BE49-F238E27FC236}">
                    <a16:creationId xmlns:a16="http://schemas.microsoft.com/office/drawing/2014/main" id="{D6F01AA8-1E64-5C4C-DB8F-4C8A17995A56}"/>
                  </a:ext>
                </a:extLst>
              </p:cNvPr>
              <p:cNvSpPr/>
              <p:nvPr/>
            </p:nvSpPr>
            <p:spPr>
              <a:xfrm>
                <a:off x="612648" y="4748092"/>
                <a:ext cx="10968012" cy="1674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9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d>
                      <m:d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den>
                    </m:f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den>
                    </m:f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，由题图（d）知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，图线纵轴</a:t>
                </a:r>
              </a:p>
              <a:p>
                <a:pPr latinLnBrk="1">
                  <a:lnSpc>
                    <a:spcPts val="6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截距为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den>
                    </m:f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den>
                    </m:f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=1.9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≈2.4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QB_5_AS.61_1#f4080e4a7?htil=11&amp;pid=758770aec&amp;color=0,0,0&amp;vtp=1&amp;bbb=1&amp;hb=1&amp;hs=1">
                <a:extLst>
                  <a:ext uri="{FF2B5EF4-FFF2-40B4-BE49-F238E27FC236}">
                    <a16:creationId xmlns:a16="http://schemas.microsoft.com/office/drawing/2014/main" id="{D6F01AA8-1E64-5C4C-DB8F-4C8A17995A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748092"/>
                <a:ext cx="10968012" cy="1674940"/>
              </a:xfrm>
              <a:prstGeom prst="rect">
                <a:avLst/>
              </a:prstGeom>
              <a:blipFill>
                <a:blip r:embed="rId6"/>
                <a:stretch>
                  <a:fillRect l="-2001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7a8b272b7?pid=758770aec&amp;color=0,0,0&amp;vtp=1&amp;bt=1&amp;bbb=1&amp;hb=1"/>
          <p:cNvSpPr/>
          <p:nvPr/>
        </p:nvSpPr>
        <p:spPr>
          <a:xfrm>
            <a:off x="612648" y="466344"/>
            <a:ext cx="10963656" cy="1215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由于电压表内阻不是无穷大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，本实验干电池内阻的测量值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填“偏大”或“偏小”）。</a:t>
            </a:r>
            <a:endParaRPr lang="en-US" altLang="zh-CN" sz="2800" dirty="0"/>
          </a:p>
        </p:txBody>
      </p:sp>
      <p:sp>
        <p:nvSpPr>
          <p:cNvPr id="3" name="QB_5_AN.63_1#7a8b272b7.blank?pid=758770aec&amp;color=0,0,0&amp;vpa=20&amp;vtp=1&amp;bbb=1"/>
          <p:cNvSpPr/>
          <p:nvPr/>
        </p:nvSpPr>
        <p:spPr>
          <a:xfrm>
            <a:off x="10401967" y="43586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偏小</a:t>
            </a:r>
            <a:endParaRPr lang="en-US" altLang="zh-CN" sz="2800" dirty="0"/>
          </a:p>
        </p:txBody>
      </p:sp>
      <p:sp>
        <p:nvSpPr>
          <p:cNvPr id="4" name="QB_5_AS.64_1#7a8b272b7?pid=758770aec&amp;color=0,0,0&amp;vtp=1&amp;bbb=1&amp;hb=1"/>
          <p:cNvSpPr/>
          <p:nvPr/>
        </p:nvSpPr>
        <p:spPr>
          <a:xfrm>
            <a:off x="612648" y="1757553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</a:t>
            </a:r>
            <a:r>
              <a:rPr lang="en-US" altLang="zh-CN" sz="2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]</a:t>
            </a:r>
            <a:r>
              <a:rPr lang="en-US" altLang="zh-CN" sz="2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本实验测得的干电池内阻阻值为干电池实际内阻与电压表内阻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的并联值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，故测量值偏小。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397cb1c6.fixed?pid=c021c93b7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体系构建</a:t>
            </a:r>
            <a:endParaRPr lang="en-US" altLang="zh-CN" sz="4000" dirty="0"/>
          </a:p>
        </p:txBody>
      </p:sp>
      <p:sp>
        <p:nvSpPr>
          <p:cNvPr id="3" name="C_3#9397cb1c6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7226be22d?pid=9397cb1c6&amp;color=0,0,0&amp;vip=1#8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0472" y="466344"/>
            <a:ext cx="9217152" cy="601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WB.1_1#7226be22d.white_block?pid=9397cb1c6&amp;color=0,0,0&amp;vpa=1&amp;vtp=1"/>
          <p:cNvSpPr/>
          <p:nvPr/>
        </p:nvSpPr>
        <p:spPr>
          <a:xfrm>
            <a:off x="5257800" y="493776"/>
            <a:ext cx="393192" cy="210312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5" name="P_4_WB.2_1#7226be22d.white_block?pid=9397cb1c6&amp;color=0,0,0&amp;vpa=2&amp;vtp=1"/>
          <p:cNvSpPr/>
          <p:nvPr/>
        </p:nvSpPr>
        <p:spPr>
          <a:xfrm>
            <a:off x="5449824" y="786384"/>
            <a:ext cx="310896" cy="2286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6" name="P_4_WB.3_1#7226be22d.white_block?pid=9397cb1c6&amp;color=0,0,0&amp;vpa=3&amp;vtp=1"/>
          <p:cNvSpPr/>
          <p:nvPr/>
        </p:nvSpPr>
        <p:spPr>
          <a:xfrm>
            <a:off x="6126480" y="1370916"/>
            <a:ext cx="402336" cy="237744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7" name="P_4_WB.4_1#7226be22d.white_block?pid=9397cb1c6&amp;color=0,0,0&amp;vpa=4&amp;vtp=1"/>
          <p:cNvSpPr/>
          <p:nvPr/>
        </p:nvSpPr>
        <p:spPr>
          <a:xfrm>
            <a:off x="5212080" y="1920240"/>
            <a:ext cx="411480" cy="438912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8" name="P_4_WB.5_1#7226be22d.white_block?pid=9397cb1c6&amp;color=0,0,0&amp;vpa=5&amp;vtp=1"/>
          <p:cNvSpPr/>
          <p:nvPr/>
        </p:nvSpPr>
        <p:spPr>
          <a:xfrm>
            <a:off x="5614415" y="2468880"/>
            <a:ext cx="557784" cy="256032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9" name="P_4_WB.6_1#7226be22d.white_block?pid=9397cb1c6&amp;color=0,0,0&amp;vpa=6&amp;vtp=1"/>
          <p:cNvSpPr/>
          <p:nvPr/>
        </p:nvSpPr>
        <p:spPr>
          <a:xfrm>
            <a:off x="6409944" y="2971800"/>
            <a:ext cx="310896" cy="219456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10" name="P_4_WB.7_1#7226be22d.white_block?pid=9397cb1c6&amp;color=0,0,0&amp;vpa=7&amp;vtp=1"/>
          <p:cNvSpPr/>
          <p:nvPr/>
        </p:nvSpPr>
        <p:spPr>
          <a:xfrm>
            <a:off x="6446520" y="3282696"/>
            <a:ext cx="292608" cy="2286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  <p:sp>
        <p:nvSpPr>
          <p:cNvPr id="11" name="P_4_WB.8_1#7226be22d.white_block?pid=9397cb1c6&amp;color=0,0,0&amp;vpa=8&amp;vtp=1"/>
          <p:cNvSpPr/>
          <p:nvPr/>
        </p:nvSpPr>
        <p:spPr>
          <a:xfrm>
            <a:off x="6446520" y="3575304"/>
            <a:ext cx="329184" cy="246888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prstDash val="solid"/>
          </a:ln>
        </p:spPr>
        <p:txBody>
          <a:bodyPr wrap="square"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4223666d.fixed?pid=c021c93b7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题型整合</a:t>
            </a:r>
            <a:endParaRPr lang="en-US" altLang="zh-CN" sz="4000" dirty="0"/>
          </a:p>
        </p:txBody>
      </p:sp>
      <p:sp>
        <p:nvSpPr>
          <p:cNvPr id="3" name="C_3#84223666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a71138aa?pid=84223666d&amp;color=0,173,163&amp;vtp=1&amp;bt=1&amp;bbb=1"/>
          <p:cNvSpPr/>
          <p:nvPr/>
        </p:nvSpPr>
        <p:spPr>
          <a:xfrm>
            <a:off x="612648" y="466344"/>
            <a:ext cx="10963656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000"/>
              </a:lnSpc>
            </a:pP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题型一</a:t>
            </a:r>
            <a:r>
              <a:rPr lang="en-US" altLang="zh-CN" sz="34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闭合电路的动态分析</a:t>
            </a:r>
            <a:endParaRPr lang="en-US" altLang="zh-CN" sz="3400" dirty="0"/>
          </a:p>
        </p:txBody>
      </p:sp>
      <p:pic>
        <p:nvPicPr>
          <p:cNvPr id="3" name="QC_5_BD.9_1#6c7b45a45?htil=1&amp;pid=8a71138aa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1371" y="1232776"/>
            <a:ext cx="3392424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9_2#6c7b45a45?htil=1&amp;sp=1&amp;pid=8a71138aa&amp;color=0,0,0&amp;vtp=1&amp;bbb=1&amp;hb=1&amp;hs=1"/>
              <p:cNvSpPr/>
              <p:nvPr/>
            </p:nvSpPr>
            <p:spPr>
              <a:xfrm>
                <a:off x="612648" y="1214489"/>
                <a:ext cx="744321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（2024四川巴中高二期末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所示电路中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，闭合开关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，当滑动变阻器的滑动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触头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向下滑动时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，四个理想电表的示数都发生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，电表的示数分别用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9_2#6c7b45a45?htil=1&amp;sp=1&amp;pid=8a71138a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214489"/>
                <a:ext cx="7443216" cy="2511235"/>
              </a:xfrm>
              <a:prstGeom prst="rect">
                <a:avLst/>
              </a:prstGeom>
              <a:blipFill>
                <a:blip r:embed="rId4"/>
                <a:stretch>
                  <a:fillRect l="-2948" r="-1556" b="-8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10_1#6c7b45a45.bracket?pid=8a71138aa&amp;color=0,0,0&amp;vpa=9&amp;vtp=1&amp;bbb=1"/>
          <p:cNvSpPr/>
          <p:nvPr/>
        </p:nvSpPr>
        <p:spPr>
          <a:xfrm>
            <a:off x="2019313" y="4344035"/>
            <a:ext cx="75247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11_1#6c7b45a45.choices?pid=8a71138aa&amp;color=0,0,0&amp;vtp=1&amp;bbb=1&amp;hs=1"/>
              <p:cNvSpPr/>
              <p:nvPr/>
            </p:nvSpPr>
            <p:spPr>
              <a:xfrm>
                <a:off x="612648" y="4923155"/>
                <a:ext cx="10963656" cy="15159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4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变大，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变大，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</a:t>
                </a:r>
                <a:endParaRPr lang="en-US" altLang="zh-CN" sz="2800" dirty="0"/>
              </a:p>
              <a:p>
                <a:pPr latinLnBrk="1">
                  <a:lnSpc>
                    <a:spcPts val="71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变大，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变大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变大，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11_1#6c7b45a45.choices?pid=8a71138a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923155"/>
                <a:ext cx="10963656" cy="1515999"/>
              </a:xfrm>
              <a:prstGeom prst="rect">
                <a:avLst/>
              </a:prstGeom>
              <a:blipFill>
                <a:blip r:embed="rId5"/>
                <a:stretch>
                  <a:fillRect l="-2002" b="-80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9_2#6c7b45a45?htil=1&amp;sp=1&amp;pid=8a71138aa&amp;color=0,0,0&amp;vtp=1&amp;bbb=1&amp;hb=1&amp;hs=1">
                <a:extLst>
                  <a:ext uri="{FF2B5EF4-FFF2-40B4-BE49-F238E27FC236}">
                    <a16:creationId xmlns:a16="http://schemas.microsoft.com/office/drawing/2014/main" id="{E41544E5-DECD-95ED-F0C2-722A8A6133E3}"/>
                  </a:ext>
                </a:extLst>
              </p:cNvPr>
              <p:cNvSpPr/>
              <p:nvPr/>
            </p:nvSpPr>
            <p:spPr>
              <a:xfrm>
                <a:off x="611994" y="3709670"/>
                <a:ext cx="10968012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电表示数变化量的大小分别用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。下列选项正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5_BD.9_2#6c7b45a45?htil=1&amp;sp=1&amp;pid=8a71138aa&amp;color=0,0,0&amp;vtp=1&amp;bbb=1&amp;hb=1&amp;hs=1">
                <a:extLst>
                  <a:ext uri="{FF2B5EF4-FFF2-40B4-BE49-F238E27FC236}">
                    <a16:creationId xmlns:a16="http://schemas.microsoft.com/office/drawing/2014/main" id="{E41544E5-DECD-95ED-F0C2-722A8A6133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4" y="3709670"/>
                <a:ext cx="10968012" cy="1201357"/>
              </a:xfrm>
              <a:prstGeom prst="rect">
                <a:avLst/>
              </a:prstGeom>
              <a:blipFill>
                <a:blip r:embed="rId6"/>
                <a:stretch>
                  <a:fillRect l="-1944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2_1#6c7b45a45?pid=8a71138aa&amp;color=0,0,0&amp;vtp=1&amp;bt=1&amp;bbb=1&amp;hb=1"/>
              <p:cNvSpPr/>
              <p:nvPr/>
            </p:nvSpPr>
            <p:spPr>
              <a:xfrm>
                <a:off x="612648" y="466344"/>
                <a:ext cx="10963656" cy="31161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当滑动变阻器的滑动触头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向下滑动时，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变大，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</a:t>
                </a: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不变，故A错误；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变大，根据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不变，故B正确，C错误；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变大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</a:t>
                </a:r>
              </a:p>
              <a:p>
                <a:pPr latinLnBrk="1">
                  <a:lnSpc>
                    <a:spcPts val="7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不变，故D正确。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12_1#6c7b45a45?pid=8a71138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3116199"/>
              </a:xfrm>
              <a:prstGeom prst="rect">
                <a:avLst/>
              </a:prstGeom>
              <a:blipFill>
                <a:blip r:embed="rId3"/>
                <a:stretch>
                  <a:fillRect l="-2002" r="-56" b="-39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23dca781?sp=1&amp;pid=8a71138a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13_1#1194b5eea?htil=2&amp;pid=723dca781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7616" y="1153541"/>
            <a:ext cx="3200400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3_2#1194b5eea?htil=2&amp;sp=1&amp;pid=723dca781&amp;color=0,0,0&amp;vtp=1&amp;bbb=1&amp;hb=1"/>
              <p:cNvSpPr/>
              <p:nvPr/>
            </p:nvSpPr>
            <p:spPr>
              <a:xfrm>
                <a:off x="612648" y="1135253"/>
                <a:ext cx="7635240" cy="37921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（2024山东济宁高二期中）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为定值电阻，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为电阻箱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，电压表为理想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，电源的内阻为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闭合开关，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逐渐减小电阻箱的阻值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同时观察电压表的示数，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使其读数变化量大小为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，则在该过程中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6_BD.13_2#1194b5eea?htil=2&amp;sp=1&amp;pid=723dca78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7635240" cy="3792157"/>
              </a:xfrm>
              <a:prstGeom prst="rect">
                <a:avLst/>
              </a:prstGeom>
              <a:blipFill>
                <a:blip r:embed="rId4"/>
                <a:stretch>
                  <a:fillRect l="-2875" r="-4872" b="-57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1624</Words>
  <Application>Microsoft Office PowerPoint</Application>
  <PresentationFormat>宽屏</PresentationFormat>
  <Paragraphs>233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1" baseType="lpstr">
      <vt:lpstr>华文细黑</vt:lpstr>
      <vt:lpstr>SimSun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4</cp:revision>
  <dcterms:created xsi:type="dcterms:W3CDTF">2024-05-07T09:04:58Z</dcterms:created>
  <dcterms:modified xsi:type="dcterms:W3CDTF">2024-05-07T09:10:28Z</dcterms:modified>
  <cp:category/>
  <cp:contentStatus/>
</cp:coreProperties>
</file>