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256" r:id="rId3"/>
    <p:sldId id="257" r:id="rId4"/>
    <p:sldId id="258" r:id="rId5"/>
    <p:sldId id="260" r:id="rId6"/>
    <p:sldId id="261" r:id="rId7"/>
    <p:sldId id="264" r:id="rId8"/>
    <p:sldId id="262" r:id="rId9"/>
    <p:sldId id="263" r:id="rId10"/>
    <p:sldId id="267" r:id="rId11"/>
    <p:sldId id="266" r:id="rId12"/>
    <p:sldId id="273" r:id="rId13"/>
    <p:sldId id="268" r:id="rId14"/>
    <p:sldId id="269" r:id="rId15"/>
    <p:sldId id="270" r:id="rId16"/>
    <p:sldId id="272" r:id="rId17"/>
    <p:sldId id="271" r:id="rId18"/>
    <p:sldId id="274" r:id="rId19"/>
    <p:sldId id="275" r:id="rId20"/>
    <p:sldId id="265" r:id="rId21"/>
  </p:sldIdLst>
  <p:sldSz cx="9144000" cy="6858000" type="screen4x3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2" d="100"/>
          <a:sy n="82" d="100"/>
        </p:scale>
        <p:origin x="-147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7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4" Type="http://schemas.openxmlformats.org/officeDocument/2006/relationships/image" Target="../media/image10.wmf"/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AF584F-73DF-4141-8B6C-B4763DFC18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5BBB6E-07CC-4095-9FB3-99C6E5B6F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wmf"/><Relationship Id="rId1" Type="http://schemas.openxmlformats.org/officeDocument/2006/relationships/oleObject" Target="../embeddings/oleObject8.bin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4.v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5.png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3.wmf"/><Relationship Id="rId3" Type="http://schemas.openxmlformats.org/officeDocument/2006/relationships/oleObject" Target="../embeddings/oleObject10.bin"/><Relationship Id="rId2" Type="http://schemas.openxmlformats.org/officeDocument/2006/relationships/image" Target="../media/image12.wmf"/><Relationship Id="rId1" Type="http://schemas.openxmlformats.org/officeDocument/2006/relationships/oleObject" Target="../embeddings/oleObject9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audio" Target="../media/audio3.wav"/><Relationship Id="rId4" Type="http://schemas.openxmlformats.org/officeDocument/2006/relationships/audio" Target="../media/audio2.wav"/><Relationship Id="rId3" Type="http://schemas.openxmlformats.org/officeDocument/2006/relationships/audio" Target="../media/audio1.wav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audio" Target="../media/audio5.wav"/><Relationship Id="rId6" Type="http://schemas.openxmlformats.org/officeDocument/2006/relationships/audio" Target="../media/audio2.wav"/><Relationship Id="rId5" Type="http://schemas.openxmlformats.org/officeDocument/2006/relationships/audio" Target="../media/audio4.wav"/><Relationship Id="rId4" Type="http://schemas.openxmlformats.org/officeDocument/2006/relationships/audio" Target="../media/audio3.wav"/><Relationship Id="rId3" Type="http://schemas.openxmlformats.org/officeDocument/2006/relationships/audio" Target="../media/audio1.wav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.v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5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4.emf"/><Relationship Id="rId1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0.wmf"/><Relationship Id="rId7" Type="http://schemas.openxmlformats.org/officeDocument/2006/relationships/oleObject" Target="../embeddings/oleObject7.bin"/><Relationship Id="rId6" Type="http://schemas.openxmlformats.org/officeDocument/2006/relationships/image" Target="../media/image9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8.wmf"/><Relationship Id="rId3" Type="http://schemas.openxmlformats.org/officeDocument/2006/relationships/oleObject" Target="../embeddings/oleObject5.bin"/><Relationship Id="rId2" Type="http://schemas.openxmlformats.org/officeDocument/2006/relationships/image" Target="../media/image7.wmf"/><Relationship Id="rId10" Type="http://schemas.openxmlformats.org/officeDocument/2006/relationships/vmlDrawing" Target="../drawings/vmlDrawing2.vml"/><Relationship Id="rId1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6" name="组合 3073"/>
          <p:cNvGrpSpPr/>
          <p:nvPr/>
        </p:nvGrpSpPr>
        <p:grpSpPr>
          <a:xfrm>
            <a:off x="468314" y="1724027"/>
            <a:ext cx="9575799" cy="2352675"/>
            <a:chOff x="0" y="0"/>
            <a:chExt cx="6032" cy="1482"/>
          </a:xfrm>
        </p:grpSpPr>
        <p:sp>
          <p:nvSpPr>
            <p:cNvPr id="7" name="AutoShape 5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726" y="680"/>
              <a:ext cx="4491" cy="802"/>
            </a:xfrm>
            <a:prstGeom prst="roundRect">
              <a:avLst>
                <a:gd name="adj" fmla="val 50000"/>
              </a:avLst>
            </a:prstGeom>
            <a:solidFill>
              <a:srgbClr val="33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0" y="680"/>
              <a:ext cx="1678" cy="802"/>
            </a:xfrm>
            <a:prstGeom prst="rect">
              <a:avLst/>
            </a:pr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Text Box 7"/>
            <p:cNvSpPr/>
            <p:nvPr>
              <p:custDataLst>
                <p:tags r:id="rId4"/>
              </p:custDataLst>
            </p:nvPr>
          </p:nvSpPr>
          <p:spPr>
            <a:xfrm>
              <a:off x="292" y="0"/>
              <a:ext cx="887" cy="1414"/>
            </a:xfrm>
            <a:prstGeom prst="rect">
              <a:avLst/>
            </a:prstGeom>
            <a:noFill/>
            <a:ln>
              <a:noFill/>
              <a:miter lim="800000"/>
            </a:ln>
            <a:effectLst>
              <a:outerShdw dist="53882" dir="2700000" algn="ctr">
                <a:srgbClr val="CC6600">
                  <a:alpha val="50000"/>
                </a:srgbClr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en-US" altLang="zh-CN" sz="14000" b="1" i="1" kern="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336600"/>
                  </a:solidFill>
                  <a:effectLst>
                    <a:outerShdw dist="53882" dir="2700000" algn="ctr">
                      <a:srgbClr val="CC6600">
                        <a:alpha val="50196"/>
                      </a:srgbClr>
                    </a:outerShdw>
                  </a:effectLst>
                  <a:latin typeface="方正姚体" panose="02010601030101010101" pitchFamily="2" charset="-122"/>
                  <a:ea typeface="方正姚体" panose="02010601030101010101" pitchFamily="2" charset="-122"/>
                  <a:sym typeface="Wingdings" panose="05000000000000000000"/>
                </a:rPr>
                <a:t>1</a:t>
              </a:r>
              <a:endParaRPr kumimoji="0" lang="en-US" altLang="zh-CN" sz="14000" b="1" i="1" u="none" strike="noStrike" kern="0" cap="none" spc="0" normalizeH="0" baseline="0" noProof="0">
                <a:ln>
                  <a:noFill/>
                </a:ln>
                <a:solidFill>
                  <a:srgbClr val="336600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0" name="Text Box 8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1767" y="701"/>
              <a:ext cx="4265" cy="6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66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华文新魏" panose="02010800040101010101" pitchFamily="2" charset="-122"/>
                  <a:ea typeface="华文新魏" panose="02010800040101010101" pitchFamily="2" charset="-122"/>
                </a:rPr>
                <a:t>电势能 电势</a:t>
              </a:r>
              <a:endParaRPr kumimoji="0" lang="zh-CN" altLang="en-US" sz="66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179388" y="260350"/>
            <a:ext cx="1295400" cy="792163"/>
            <a:chOff x="2743" y="210"/>
            <a:chExt cx="1498" cy="453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auto">
            <a:xfrm>
              <a:off x="2789" y="210"/>
              <a:ext cx="1452" cy="408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" name="AutoShape 6"/>
            <p:cNvSpPr>
              <a:spLocks noChangeArrowheads="1"/>
            </p:cNvSpPr>
            <p:nvPr/>
          </p:nvSpPr>
          <p:spPr bwMode="auto">
            <a:xfrm>
              <a:off x="2743" y="255"/>
              <a:ext cx="1452" cy="408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9525">
              <a:solidFill>
                <a:srgbClr val="3366FF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WordArt 7"/>
            <p:cNvSpPr>
              <a:spLocks noChangeArrowheads="1" noChangeShapeType="1" noTextEdit="1"/>
            </p:cNvSpPr>
            <p:nvPr/>
          </p:nvSpPr>
          <p:spPr bwMode="auto">
            <a:xfrm>
              <a:off x="2835" y="346"/>
              <a:ext cx="1315" cy="22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1" i="0" u="none" strike="noStrike" kern="10" cap="none" spc="0" normalizeH="0" baseline="0" noProof="0" smtClean="0">
                  <a:ln w="9525">
                    <a:solidFill>
                      <a:srgbClr val="FFFFFF"/>
                    </a:solidFill>
                    <a:miter lim="800000"/>
                  </a:ln>
                  <a:solidFill>
                    <a:srgbClr val="FFFFFF"/>
                  </a:solidFill>
                  <a:effectLst>
                    <a:outerShdw dist="35921" dir="2700000" algn="ctr" rotWithShape="0">
                      <a:srgbClr val="808080">
                        <a:alpha val="79999"/>
                      </a:srgbClr>
                    </a:outerShdw>
                  </a:effectLst>
                  <a:uLnTx/>
                  <a:uFillTx/>
                  <a:latin typeface="黑体" panose="02010609060101010101" charset="-122"/>
                  <a:ea typeface="黑体" panose="02010609060101010101" charset="-122"/>
                </a:rPr>
                <a:t>三、电势</a:t>
              </a:r>
              <a:endParaRPr kumimoji="0" lang="zh-CN" altLang="en-US" sz="3600" b="1" i="0" u="none" strike="noStrike" kern="10" cap="none" spc="0" normalizeH="0" baseline="0" noProof="0" smtClean="0">
                <a:ln w="9525">
                  <a:solidFill>
                    <a:srgbClr val="FFFFFF"/>
                  </a:solidFill>
                  <a:miter lim="800000"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aphicFrame>
        <p:nvGraphicFramePr>
          <p:cNvPr id="8" name="Object 8"/>
          <p:cNvGraphicFramePr>
            <a:graphicFrameLocks noChangeAspect="1"/>
          </p:cNvGraphicFramePr>
          <p:nvPr/>
        </p:nvGraphicFramePr>
        <p:xfrm>
          <a:off x="2362200" y="2616200"/>
          <a:ext cx="1920875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" r:id="rId1" imgW="660400" imgH="419100" progId="Equation.3">
                  <p:embed/>
                </p:oleObj>
              </mc:Choice>
              <mc:Fallback>
                <p:oleObj name="" r:id="rId1" imgW="660400" imgH="4191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2362200" y="2616200"/>
                        <a:ext cx="1920875" cy="1008063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9525">
                        <a:solidFill>
                          <a:srgbClr val="0000FF">
                            <a:alpha val="0"/>
                          </a:srgbClr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250825" y="1125538"/>
            <a:ext cx="2824163" cy="56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43966" tIns="71983" rIns="143966" bIns="71983">
            <a:spAutoFit/>
          </a:bodyPr>
          <a:lstStyle>
            <a:lvl1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、定义：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746125" y="1628775"/>
            <a:ext cx="784860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43966" tIns="71983" rIns="143966" bIns="71983">
            <a:spAutoFit/>
          </a:bodyPr>
          <a:lstStyle>
            <a:lvl1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电荷在电场中某一点的电势能与它的电荷量的比值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323850" y="2565400"/>
            <a:ext cx="2254250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43966" tIns="71983" rIns="143966" bIns="71983">
            <a:spAutoFit/>
          </a:bodyPr>
          <a:lstStyle>
            <a:lvl1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、定义式：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670425" y="3105150"/>
            <a:ext cx="29892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（带符号运算）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387350" y="3938588"/>
            <a:ext cx="5111750" cy="576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3966" tIns="71983" rIns="143966" bIns="71983">
            <a:spAutoFit/>
          </a:bodyPr>
          <a:lstStyle>
            <a:lvl1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19455"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441450"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2162175"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881630"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3338830"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796030"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4253230"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710430"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kumimoji="1" lang="en-US" altLang="zh-CN" sz="2800" b="1" smtClean="0"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r>
              <a:rPr kumimoji="1" lang="zh-CN" altLang="en-US" sz="2800" b="1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、单位：</a:t>
            </a:r>
            <a:r>
              <a:rPr kumimoji="1" lang="zh-CN" altLang="en-US" sz="2800" b="1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伏特</a:t>
            </a:r>
            <a:r>
              <a:rPr kumimoji="1" lang="zh-CN" altLang="en-US" sz="2800" b="1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，符号为</a:t>
            </a:r>
            <a:r>
              <a:rPr kumimoji="1" lang="en-US" altLang="zh-CN" sz="2800" b="1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V</a:t>
            </a:r>
            <a:r>
              <a:rPr kumimoji="1" lang="en-US" altLang="zh-CN" sz="2800" b="1" smtClean="0">
                <a:latin typeface="华文中宋" panose="02010600040101010101" pitchFamily="2" charset="-122"/>
                <a:ea typeface="华文中宋" panose="02010600040101010101" pitchFamily="2" charset="-122"/>
              </a:rPr>
              <a:t>                             </a:t>
            </a:r>
            <a:endParaRPr kumimoji="1" lang="en-US" altLang="zh-CN" sz="2800" b="1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395288" y="4659313"/>
            <a:ext cx="6258724" cy="576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43966" tIns="71983" rIns="143966" bIns="71983">
            <a:spAutoFit/>
          </a:bodyPr>
          <a:lstStyle>
            <a:lvl1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b="1">
                <a:latin typeface="华文中宋" panose="02010600040101010101" pitchFamily="2" charset="-122"/>
                <a:ea typeface="华文中宋" panose="02010600040101010101" pitchFamily="2" charset="-122"/>
              </a:rPr>
              <a:t>4</a:t>
            </a:r>
            <a:r>
              <a:rPr lang="zh-CN" altLang="en-US" sz="2800" b="1">
                <a:latin typeface="华文中宋" panose="02010600040101010101" pitchFamily="2" charset="-122"/>
                <a:ea typeface="华文中宋" panose="02010600040101010101" pitchFamily="2" charset="-122"/>
              </a:rPr>
              <a:t>、电势只有大小，没有方向，是</a:t>
            </a:r>
            <a:r>
              <a:rPr lang="zh-CN" altLang="en-US" sz="2800" b="1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标量</a:t>
            </a:r>
            <a:endParaRPr lang="zh-CN" altLang="en-US" sz="2800" b="1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483597" y="5445224"/>
            <a:ext cx="792321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5</a:t>
            </a:r>
            <a:r>
              <a:rPr kumimoji="0" lang="zh-CN" altLang="en-US" sz="28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、反映电场能的性质的物理量，由电场决定，与检验电荷无关</a:t>
            </a:r>
            <a:endParaRPr kumimoji="0" lang="zh-CN" altLang="en-US" sz="2800" b="1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67080" y="116632"/>
            <a:ext cx="854138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800" b="1">
                <a:latin typeface="Times New Roman" panose="02020603050405020304" charset="0"/>
                <a:ea typeface="+mn-ea"/>
                <a:cs typeface="Times New Roman" panose="02020603050405020304" charset="0"/>
              </a:rPr>
              <a:t>将一电量为</a:t>
            </a:r>
            <a:r>
              <a:rPr lang="en-US" altLang="zh-CN" sz="2800" b="1" i="1">
                <a:latin typeface="Times New Roman" panose="02020603050405020304" charset="0"/>
                <a:ea typeface="+mn-ea"/>
                <a:cs typeface="Times New Roman" panose="02020603050405020304" charset="0"/>
              </a:rPr>
              <a:t>q</a:t>
            </a:r>
            <a:r>
              <a:rPr lang="en-US" altLang="zh-CN" sz="2800" b="1">
                <a:latin typeface="Times New Roman" panose="02020603050405020304" charset="0"/>
                <a:ea typeface="+mn-ea"/>
                <a:cs typeface="Times New Roman" panose="02020603050405020304" charset="0"/>
              </a:rPr>
              <a:t>=-2×10</a:t>
            </a:r>
            <a:r>
              <a:rPr lang="en-US" altLang="zh-CN" sz="2800" b="1" baseline="30000">
                <a:latin typeface="Times New Roman" panose="02020603050405020304" charset="0"/>
                <a:ea typeface="+mn-ea"/>
                <a:cs typeface="Times New Roman" panose="02020603050405020304" charset="0"/>
              </a:rPr>
              <a:t>-6</a:t>
            </a:r>
            <a:r>
              <a:rPr lang="en-US" altLang="zh-CN" sz="2800" b="1">
                <a:latin typeface="Times New Roman" panose="02020603050405020304" charset="0"/>
                <a:ea typeface="+mn-ea"/>
                <a:cs typeface="Times New Roman" panose="02020603050405020304" charset="0"/>
              </a:rPr>
              <a:t>C</a:t>
            </a:r>
            <a:r>
              <a:rPr lang="zh-CN" altLang="en-US" sz="2800" b="1">
                <a:latin typeface="Times New Roman" panose="02020603050405020304" charset="0"/>
                <a:ea typeface="+mn-ea"/>
                <a:cs typeface="Times New Roman" panose="02020603050405020304" charset="0"/>
              </a:rPr>
              <a:t>的点电荷</a:t>
            </a:r>
            <a:r>
              <a:rPr lang="zh-CN" altLang="en-US" sz="2800" b="1" smtClean="0">
                <a:latin typeface="Times New Roman" panose="02020603050405020304" charset="0"/>
                <a:ea typeface="+mn-ea"/>
                <a:cs typeface="Times New Roman" panose="02020603050405020304" charset="0"/>
              </a:rPr>
              <a:t>从无限远处</a:t>
            </a:r>
            <a:r>
              <a:rPr lang="en-US" altLang="zh-CN" sz="2800" b="1" smtClean="0">
                <a:latin typeface="Times New Roman" panose="02020603050405020304" charset="0"/>
                <a:ea typeface="+mn-ea"/>
                <a:cs typeface="Times New Roman" panose="02020603050405020304" charset="0"/>
              </a:rPr>
              <a:t>P</a:t>
            </a:r>
            <a:r>
              <a:rPr lang="zh-CN" altLang="en-US" sz="2800" b="1" smtClean="0">
                <a:latin typeface="Times New Roman" panose="02020603050405020304" charset="0"/>
                <a:ea typeface="+mn-ea"/>
                <a:cs typeface="Times New Roman" panose="02020603050405020304" charset="0"/>
              </a:rPr>
              <a:t>点移</a:t>
            </a:r>
            <a:r>
              <a:rPr lang="zh-CN" altLang="en-US" sz="2800" b="1">
                <a:latin typeface="Times New Roman" panose="02020603050405020304" charset="0"/>
                <a:ea typeface="+mn-ea"/>
                <a:cs typeface="Times New Roman" panose="02020603050405020304" charset="0"/>
              </a:rPr>
              <a:t>至电场中某点</a:t>
            </a:r>
            <a:r>
              <a:rPr lang="en-US" altLang="zh-CN" sz="2800" b="1">
                <a:latin typeface="Times New Roman" panose="02020603050405020304" charset="0"/>
                <a:ea typeface="+mn-ea"/>
                <a:cs typeface="Times New Roman" panose="02020603050405020304" charset="0"/>
              </a:rPr>
              <a:t>A，</a:t>
            </a:r>
            <a:r>
              <a:rPr lang="zh-CN" altLang="en-US" sz="2800" b="1">
                <a:latin typeface="Times New Roman" panose="02020603050405020304" charset="0"/>
                <a:ea typeface="+mn-ea"/>
                <a:cs typeface="Times New Roman" panose="02020603050405020304" charset="0"/>
              </a:rPr>
              <a:t>电场力做功4×10</a:t>
            </a:r>
            <a:r>
              <a:rPr lang="zh-CN" altLang="en-US" sz="2800" b="1" baseline="30000">
                <a:latin typeface="Times New Roman" panose="02020603050405020304" charset="0"/>
                <a:ea typeface="+mn-ea"/>
                <a:cs typeface="Times New Roman" panose="02020603050405020304" charset="0"/>
              </a:rPr>
              <a:t>-5</a:t>
            </a:r>
            <a:r>
              <a:rPr lang="en-US" altLang="zh-CN" sz="2800" b="1">
                <a:latin typeface="Times New Roman" panose="02020603050405020304" charset="0"/>
                <a:ea typeface="+mn-ea"/>
                <a:cs typeface="Times New Roman" panose="02020603050405020304" charset="0"/>
              </a:rPr>
              <a:t>J，</a:t>
            </a:r>
            <a:r>
              <a:rPr lang="zh-CN" altLang="en-US" sz="2800" b="1">
                <a:latin typeface="Times New Roman" panose="02020603050405020304" charset="0"/>
                <a:ea typeface="+mn-ea"/>
                <a:cs typeface="Times New Roman" panose="02020603050405020304" charset="0"/>
              </a:rPr>
              <a:t>求</a:t>
            </a:r>
            <a:r>
              <a:rPr lang="en-US" altLang="zh-CN" sz="2800" b="1">
                <a:latin typeface="Times New Roman" panose="02020603050405020304" charset="0"/>
                <a:ea typeface="+mn-ea"/>
                <a:cs typeface="Times New Roman" panose="02020603050405020304" charset="0"/>
              </a:rPr>
              <a:t>A</a:t>
            </a:r>
            <a:r>
              <a:rPr lang="zh-CN" altLang="en-US" sz="2800" b="1">
                <a:latin typeface="Times New Roman" panose="02020603050405020304" charset="0"/>
                <a:ea typeface="+mn-ea"/>
                <a:cs typeface="Times New Roman" panose="02020603050405020304" charset="0"/>
              </a:rPr>
              <a:t>点的电势</a:t>
            </a:r>
            <a:r>
              <a:rPr lang="zh-CN" altLang="en-US" sz="2800" b="1" i="1">
                <a:latin typeface="Times New Roman" panose="02020603050405020304" charset="0"/>
                <a:ea typeface="+mn-ea"/>
                <a:cs typeface="Times New Roman" panose="02020603050405020304" charset="0"/>
                <a:sym typeface="Symbol" panose="05050102010706020507" pitchFamily="18" charset="2"/>
              </a:rPr>
              <a:t></a:t>
            </a:r>
            <a:r>
              <a:rPr lang="en-US" altLang="zh-CN" sz="2800" b="1" baseline="-25000">
                <a:latin typeface="Times New Roman" panose="02020603050405020304" charset="0"/>
                <a:ea typeface="+mn-ea"/>
                <a:cs typeface="Times New Roman" panose="02020603050405020304" charset="0"/>
                <a:sym typeface="Symbol" panose="05050102010706020507" pitchFamily="18" charset="2"/>
              </a:rPr>
              <a:t>A</a:t>
            </a:r>
            <a:r>
              <a:rPr lang="zh-CN" altLang="en-US" sz="2800" b="1" smtClean="0">
                <a:latin typeface="Times New Roman" panose="02020603050405020304" charset="0"/>
                <a:ea typeface="+mn-ea"/>
                <a:cs typeface="Times New Roman" panose="02020603050405020304" charset="0"/>
              </a:rPr>
              <a:t>。</a:t>
            </a:r>
            <a:endParaRPr lang="en-US" altLang="zh-CN" sz="2800" b="1"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364408" y="1687342"/>
            <a:ext cx="7921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b="1">
                <a:solidFill>
                  <a:srgbClr val="0000FF"/>
                </a:solidFill>
                <a:latin typeface="Arial" panose="020B0604020202020204" pitchFamily="34" charset="0"/>
                <a:ea typeface="新宋体" panose="02010609030101010101" pitchFamily="49" charset="-122"/>
              </a:rPr>
              <a:t>解</a:t>
            </a:r>
            <a:r>
              <a:rPr lang="en-US" altLang="zh-CN" b="1">
                <a:solidFill>
                  <a:srgbClr val="0000FF"/>
                </a:solidFill>
                <a:latin typeface="Arial" panose="020B0604020202020204" pitchFamily="34" charset="0"/>
                <a:ea typeface="新宋体" panose="02010609030101010101" pitchFamily="49" charset="-122"/>
              </a:rPr>
              <a:t>:</a:t>
            </a:r>
            <a:endParaRPr lang="en-US" altLang="zh-CN" b="1">
              <a:solidFill>
                <a:srgbClr val="0000FF"/>
              </a:solidFill>
              <a:latin typeface="Arial" panose="020B0604020202020204" pitchFamily="34" charset="0"/>
              <a:ea typeface="新宋体" panose="02010609030101010101" pitchFamily="49" charset="-122"/>
            </a:endParaRPr>
          </a:p>
        </p:txBody>
      </p:sp>
      <p:graphicFrame>
        <p:nvGraphicFramePr>
          <p:cNvPr id="9" name="Object 16"/>
          <p:cNvGraphicFramePr>
            <a:graphicFrameLocks noChangeAspect="1"/>
          </p:cNvGraphicFramePr>
          <p:nvPr/>
        </p:nvGraphicFramePr>
        <p:xfrm>
          <a:off x="1617412" y="2295280"/>
          <a:ext cx="3455988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公式" r:id="rId1" imgW="1435100" imgH="228600" progId="Equation.3">
                  <p:embed/>
                </p:oleObj>
              </mc:Choice>
              <mc:Fallback>
                <p:oleObj name="公式" r:id="rId1" imgW="1435100" imgH="2286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617412" y="2295280"/>
                        <a:ext cx="3455988" cy="550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17"/>
          <p:cNvGraphicFramePr>
            <a:graphicFrameLocks noChangeAspect="1"/>
          </p:cNvGraphicFramePr>
          <p:nvPr/>
        </p:nvGraphicFramePr>
        <p:xfrm>
          <a:off x="1617411" y="2920754"/>
          <a:ext cx="4705649" cy="10626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Equation" r:id="rId3" imgW="1968500" imgH="444500" progId="Equation.3">
                  <p:embed/>
                </p:oleObj>
              </mc:Choice>
              <mc:Fallback>
                <p:oleObj name="Equation" r:id="rId3" imgW="1968500" imgH="4445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617411" y="2920754"/>
                        <a:ext cx="4705649" cy="10626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oup 18"/>
          <p:cNvGrpSpPr/>
          <p:nvPr/>
        </p:nvGrpSpPr>
        <p:grpSpPr>
          <a:xfrm>
            <a:off x="1150688" y="1757118"/>
            <a:ext cx="5616575" cy="611187"/>
            <a:chOff x="839" y="1888"/>
            <a:chExt cx="3538" cy="385"/>
          </a:xfrm>
        </p:grpSpPr>
        <p:grpSp>
          <p:nvGrpSpPr>
            <p:cNvPr id="12" name="Group 19"/>
            <p:cNvGrpSpPr/>
            <p:nvPr/>
          </p:nvGrpSpPr>
          <p:grpSpPr>
            <a:xfrm>
              <a:off x="839" y="1888"/>
              <a:ext cx="3538" cy="385"/>
              <a:chOff x="1020" y="2614"/>
              <a:chExt cx="3538" cy="385"/>
            </a:xfrm>
          </p:grpSpPr>
          <p:graphicFrame>
            <p:nvGraphicFramePr>
              <p:cNvPr id="19" name="Object 20"/>
              <p:cNvGraphicFramePr>
                <a:graphicFrameLocks noChangeAspect="1"/>
              </p:cNvGraphicFramePr>
              <p:nvPr/>
            </p:nvGraphicFramePr>
            <p:xfrm>
              <a:off x="4025" y="2614"/>
              <a:ext cx="204" cy="38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48" name="公式" r:id="rId5" imgW="114300" imgH="215265" progId="Equation.3">
                      <p:embed/>
                    </p:oleObj>
                  </mc:Choice>
                  <mc:Fallback>
                    <p:oleObj name="公式" r:id="rId5" imgW="114300" imgH="215265" progId="Equation.3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4025" y="2614"/>
                            <a:ext cx="204" cy="38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0" name="Text Box 21"/>
              <p:cNvSpPr txBox="1">
                <a:spLocks noChangeArrowheads="1"/>
              </p:cNvSpPr>
              <p:nvPr/>
            </p:nvSpPr>
            <p:spPr bwMode="auto">
              <a:xfrm>
                <a:off x="1020" y="2614"/>
                <a:ext cx="3538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800" b="1" i="0" u="none" strike="noStrike" kern="0" cap="none" spc="0" normalizeH="0" baseline="0" noProof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新宋体" panose="02010609030101010101" pitchFamily="49" charset="-122"/>
                  </a:rPr>
                  <a:t>从</a:t>
                </a:r>
                <a:r>
                  <a:rPr kumimoji="0" lang="en-US" altLang="zh-CN" sz="2800" b="1" i="0" u="none" strike="noStrike" kern="0" cap="none" spc="0" normalizeH="0" baseline="0" noProof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新宋体" panose="02010609030101010101" pitchFamily="49" charset="-122"/>
                  </a:rPr>
                  <a:t>P        A,</a:t>
                </a:r>
                <a:r>
                  <a:rPr kumimoji="0" lang="zh-CN" altLang="en-US" sz="2800" b="1" i="0" u="none" strike="noStrike" kern="0" cap="none" spc="0" normalizeH="0" baseline="0" noProof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新宋体" panose="02010609030101010101" pitchFamily="49" charset="-122"/>
                  </a:rPr>
                  <a:t>电场力做的功   </a:t>
                </a:r>
                <a:endParaRPr kumimoji="0" lang="zh-CN" altLang="en-US" sz="2800" b="1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  <a:ea typeface="新宋体" panose="02010609030101010101" pitchFamily="49" charset="-122"/>
                </a:endParaRPr>
              </a:p>
            </p:txBody>
          </p:sp>
          <p:sp>
            <p:nvSpPr>
              <p:cNvPr id="21" name="Line 22"/>
              <p:cNvSpPr>
                <a:spLocks noChangeShapeType="1"/>
              </p:cNvSpPr>
              <p:nvPr/>
            </p:nvSpPr>
            <p:spPr bwMode="auto">
              <a:xfrm>
                <a:off x="1519" y="2791"/>
                <a:ext cx="318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 type="none" w="med" len="med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3" name="Group 23"/>
            <p:cNvGrpSpPr/>
            <p:nvPr/>
          </p:nvGrpSpPr>
          <p:grpSpPr>
            <a:xfrm>
              <a:off x="3379" y="1888"/>
              <a:ext cx="966" cy="346"/>
              <a:chOff x="3470" y="2523"/>
              <a:chExt cx="966" cy="346"/>
            </a:xfrm>
          </p:grpSpPr>
          <p:sp>
            <p:nvSpPr>
              <p:cNvPr id="14" name="Rectangle 24"/>
              <p:cNvSpPr>
                <a:spLocks noChangeArrowheads="1"/>
              </p:cNvSpPr>
              <p:nvPr/>
            </p:nvSpPr>
            <p:spPr bwMode="auto">
              <a:xfrm>
                <a:off x="4286" y="2704"/>
                <a:ext cx="150" cy="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7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charset="0"/>
                    <a:ea typeface="新宋体" panose="02010609030101010101" pitchFamily="49" charset="-122"/>
                  </a:rPr>
                  <a:t>PA</a:t>
                </a:r>
                <a:endParaRPr kumimoji="0" lang="en-US" altLang="zh-CN" sz="32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新宋体" panose="02010609030101010101" pitchFamily="49" charset="-122"/>
                </a:endParaRPr>
              </a:p>
            </p:txBody>
          </p:sp>
          <p:sp>
            <p:nvSpPr>
              <p:cNvPr id="15" name="Rectangle 25"/>
              <p:cNvSpPr>
                <a:spLocks noChangeArrowheads="1"/>
              </p:cNvSpPr>
              <p:nvPr/>
            </p:nvSpPr>
            <p:spPr bwMode="auto">
              <a:xfrm>
                <a:off x="4105" y="2568"/>
                <a:ext cx="147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0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charset="0"/>
                    <a:ea typeface="新宋体" panose="02010609030101010101" pitchFamily="49" charset="-122"/>
                  </a:rPr>
                  <a:t>E</a:t>
                </a:r>
                <a:endParaRPr kumimoji="0" lang="en-US" altLang="zh-CN" sz="32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新宋体" panose="02010609030101010101" pitchFamily="49" charset="-122"/>
                </a:endParaRPr>
              </a:p>
            </p:txBody>
          </p:sp>
          <p:sp>
            <p:nvSpPr>
              <p:cNvPr id="16" name="Rectangle 26"/>
              <p:cNvSpPr>
                <a:spLocks noChangeArrowheads="1"/>
              </p:cNvSpPr>
              <p:nvPr/>
            </p:nvSpPr>
            <p:spPr bwMode="auto">
              <a:xfrm>
                <a:off x="3470" y="2568"/>
                <a:ext cx="20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0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charset="0"/>
                    <a:ea typeface="新宋体" panose="02010609030101010101" pitchFamily="49" charset="-122"/>
                  </a:rPr>
                  <a:t>W</a:t>
                </a:r>
                <a:endParaRPr kumimoji="0" lang="en-US" altLang="zh-CN" sz="32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新宋体" panose="02010609030101010101" pitchFamily="49" charset="-122"/>
                </a:endParaRPr>
              </a:p>
            </p:txBody>
          </p:sp>
          <p:sp>
            <p:nvSpPr>
              <p:cNvPr id="17" name="Rectangle 27"/>
              <p:cNvSpPr>
                <a:spLocks noChangeArrowheads="1"/>
              </p:cNvSpPr>
              <p:nvPr/>
            </p:nvSpPr>
            <p:spPr bwMode="auto">
              <a:xfrm>
                <a:off x="3911" y="2523"/>
                <a:ext cx="13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新宋体" panose="02010609030101010101" pitchFamily="49" charset="-122"/>
                  </a:rPr>
                  <a:t>-</a:t>
                </a:r>
                <a:endParaRPr kumimoji="0" lang="en-US" altLang="zh-CN" sz="32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新宋体" panose="02010609030101010101" pitchFamily="49" charset="-122"/>
                </a:endParaRPr>
              </a:p>
            </p:txBody>
          </p:sp>
          <p:sp>
            <p:nvSpPr>
              <p:cNvPr id="18" name="Rectangle 28"/>
              <p:cNvSpPr>
                <a:spLocks noChangeArrowheads="1"/>
              </p:cNvSpPr>
              <p:nvPr/>
            </p:nvSpPr>
            <p:spPr bwMode="auto">
              <a:xfrm>
                <a:off x="3725" y="2523"/>
                <a:ext cx="13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新宋体" panose="02010609030101010101" pitchFamily="49" charset="-122"/>
                  </a:rPr>
                  <a:t>=</a:t>
                </a:r>
                <a:endParaRPr kumimoji="0" lang="en-US" altLang="zh-CN" sz="32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新宋体" panose="02010609030101010101" pitchFamily="49" charset="-122"/>
                </a:endParaRPr>
              </a:p>
            </p:txBody>
          </p:sp>
        </p:grpSp>
      </p:grpSp>
      <p:sp>
        <p:nvSpPr>
          <p:cNvPr id="22" name="AutoShape 30"/>
          <p:cNvSpPr>
            <a:spLocks noChangeArrowheads="1"/>
          </p:cNvSpPr>
          <p:nvPr/>
        </p:nvSpPr>
        <p:spPr bwMode="auto">
          <a:xfrm>
            <a:off x="5098874" y="3982669"/>
            <a:ext cx="3285976" cy="864096"/>
          </a:xfrm>
          <a:prstGeom prst="wedgeRectCallout">
            <a:avLst>
              <a:gd name="adj1" fmla="val -64651"/>
              <a:gd name="adj2" fmla="val -53752"/>
            </a:avLst>
          </a:prstGeom>
          <a:noFill/>
          <a:ln w="25400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Times New Roman" panose="02020603050405020304" charset="0"/>
                <a:ea typeface="楷体_GB2312" pitchFamily="49" charset="-122"/>
              </a:rPr>
              <a:t>使用公式求某点的电势时，必须代正、负号</a:t>
            </a:r>
            <a:endParaRPr lang="zh-CN" altLang="en-US" sz="2400" b="1">
              <a:solidFill>
                <a:srgbClr val="FF0000"/>
              </a:solidFill>
              <a:latin typeface="Times New Roman" panose="02020603050405020304" charset="0"/>
              <a:ea typeface="楷体_GB2312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67080" y="5157192"/>
                <a:ext cx="9608192" cy="9638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smtClean="0">
                    <a:solidFill>
                      <a:srgbClr val="FF0000"/>
                    </a:solidFill>
                  </a:rPr>
                  <a:t>若把点电荷换成电荷量</a:t>
                </a:r>
                <a:r>
                  <a:rPr lang="en-US" altLang="zh-CN" sz="2800" b="1" smtClean="0">
                    <a:solidFill>
                      <a:srgbClr val="FF0000"/>
                    </a:solidFill>
                  </a:rPr>
                  <a:t>q=1×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/>
                          </a:rPr>
                        </m:ctrlPr>
                      </m:sSupPr>
                      <m:e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/>
                          </a:rPr>
                          <m:t>𝟏𝟎</m:t>
                        </m:r>
                      </m:e>
                      <m:sup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/>
                          </a:rPr>
                          <m:t>𝟔</m:t>
                        </m:r>
                      </m:sup>
                    </m:sSup>
                    <m:r>
                      <a:rPr lang="en-US" altLang="zh-CN" sz="2800" b="1" i="0" smtClean="0">
                        <a:solidFill>
                          <a:srgbClr val="FF0000"/>
                        </a:solidFill>
                        <a:latin typeface="Cambria Math" panose="02040503050406030204"/>
                      </a:rPr>
                      <m:t>𝐂</m:t>
                    </m:r>
                    <m:r>
                      <a:rPr lang="en-US" altLang="zh-CN" sz="2800" b="1" i="0" smtClean="0">
                        <a:solidFill>
                          <a:srgbClr val="FF0000"/>
                        </a:solidFill>
                        <a:latin typeface="Cambria Math" panose="02040503050406030204"/>
                      </a:rPr>
                      <m:t>,</m:t>
                    </m:r>
                    <m:r>
                      <a:rPr lang="zh-CN" altLang="en-US" sz="2800" b="1" i="1">
                        <a:solidFill>
                          <a:srgbClr val="FF0000"/>
                        </a:solidFill>
                        <a:latin typeface="Cambria Math" panose="02040503050406030204"/>
                      </a:rPr>
                      <m:t>此时</m:t>
                    </m:r>
                    <m:r>
                      <a:rPr lang="en-US" altLang="zh-CN" sz="2800" b="1" i="1" smtClean="0">
                        <a:solidFill>
                          <a:srgbClr val="FF0000"/>
                        </a:solidFill>
                        <a:latin typeface="Cambria Math" panose="02040503050406030204"/>
                      </a:rPr>
                      <m:t>𝑨</m:t>
                    </m:r>
                    <m:r>
                      <a:rPr lang="zh-CN" altLang="en-US" sz="2800" b="1" i="1" smtClean="0">
                        <a:solidFill>
                          <a:srgbClr val="FF0000"/>
                        </a:solidFill>
                        <a:latin typeface="Cambria Math" panose="02040503050406030204"/>
                      </a:rPr>
                      <m:t>点的</m:t>
                    </m:r>
                    <m:r>
                      <a:rPr lang="zh-CN" altLang="en-US" sz="2800" b="1" i="1">
                        <a:solidFill>
                          <a:srgbClr val="FF0000"/>
                        </a:solidFill>
                        <a:latin typeface="Cambria Math" panose="02040503050406030204"/>
                      </a:rPr>
                      <m:t>电势</m:t>
                    </m:r>
                    <m:r>
                      <a:rPr lang="zh-CN" altLang="en-US" sz="2800" b="1" i="1" smtClean="0">
                        <a:solidFill>
                          <a:srgbClr val="FF0000"/>
                        </a:solidFill>
                        <a:latin typeface="Cambria Math" panose="02040503050406030204"/>
                      </a:rPr>
                      <m:t>变成</m:t>
                    </m:r>
                    <m:r>
                      <a:rPr lang="zh-CN" altLang="en-US" sz="2800" b="1" i="1">
                        <a:solidFill>
                          <a:srgbClr val="FF0000"/>
                        </a:solidFill>
                        <a:latin typeface="Cambria Math" panose="02040503050406030204"/>
                      </a:rPr>
                      <m:t>多少</m:t>
                    </m:r>
                    <m:r>
                      <a:rPr lang="zh-CN" altLang="en-US" sz="2800" b="1" i="1" smtClean="0">
                        <a:solidFill>
                          <a:srgbClr val="FF0000"/>
                        </a:solidFill>
                        <a:latin typeface="Cambria Math" panose="02040503050406030204"/>
                      </a:rPr>
                      <m:t>？</m:t>
                    </m:r>
                    <m:r>
                      <a:rPr lang="zh-CN" altLang="en-US" sz="2800" b="1" i="1">
                        <a:solidFill>
                          <a:srgbClr val="FF0000"/>
                        </a:solidFill>
                        <a:latin typeface="Cambria Math" panose="02040503050406030204"/>
                      </a:rPr>
                      <m:t>电势能</m:t>
                    </m:r>
                    <m:r>
                      <a:rPr lang="zh-CN" altLang="en-US" sz="2800" b="1" i="1" smtClean="0">
                        <a:solidFill>
                          <a:srgbClr val="FF0000"/>
                        </a:solidFill>
                        <a:latin typeface="Cambria Math" panose="02040503050406030204"/>
                      </a:rPr>
                      <m:t>变成</m:t>
                    </m:r>
                    <m:r>
                      <a:rPr lang="zh-CN" altLang="en-US" sz="2800" b="1" i="1">
                        <a:solidFill>
                          <a:srgbClr val="FF0000"/>
                        </a:solidFill>
                        <a:latin typeface="Cambria Math" panose="02040503050406030204"/>
                      </a:rPr>
                      <m:t>多少</m:t>
                    </m:r>
                    <m:r>
                      <a:rPr lang="zh-CN" altLang="en-US" sz="2800" b="1" i="1" smtClean="0">
                        <a:solidFill>
                          <a:srgbClr val="FF0000"/>
                        </a:solidFill>
                        <a:latin typeface="Cambria Math" panose="02040503050406030204"/>
                      </a:rPr>
                      <m:t>？</m:t>
                    </m:r>
                  </m:oMath>
                </a14:m>
                <a:endParaRPr lang="zh-CN" altLang="en-US" sz="2800" b="1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80" y="5157192"/>
                <a:ext cx="9608192" cy="963854"/>
              </a:xfrm>
              <a:prstGeom prst="rect">
                <a:avLst/>
              </a:prstGeom>
              <a:blipFill rotWithShape="1">
                <a:blip r:embed="rId7"/>
                <a:stretch>
                  <a:fillRect l="-4" t="-37" r="4" b="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2" grpId="0" animBg="1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542926" y="5354249"/>
            <a:ext cx="4391025" cy="514350"/>
          </a:xfrm>
          <a:prstGeom prst="rect">
            <a:avLst/>
          </a:prstGeom>
          <a:solidFill>
            <a:srgbClr val="FFFFFF"/>
          </a:solidFill>
          <a:ln w="57150" cmpd="thinThick">
            <a:solidFill>
              <a:srgbClr val="66CCFF"/>
            </a:solidFill>
            <a:miter lim="800000"/>
          </a:ln>
        </p:spPr>
        <p:txBody>
          <a:bodyPr lIns="143966" tIns="71983" rIns="143966" bIns="71983">
            <a:spAutoFit/>
          </a:bodyPr>
          <a:lstStyle>
            <a:lvl1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144145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</a:rPr>
              <a:t>6</a:t>
            </a:r>
            <a:r>
              <a:rPr kumimoji="0" lang="zh-CN" altLang="en-US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</a:rPr>
              <a:t>、沿电场线方向</a:t>
            </a:r>
            <a:r>
              <a:rPr kumimoji="0" lang="en-US" altLang="zh-CN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</a:rPr>
              <a:t>,</a:t>
            </a:r>
            <a:r>
              <a:rPr kumimoji="0" lang="zh-CN" altLang="en-US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</a:rPr>
              <a:t>电势</a:t>
            </a:r>
            <a:r>
              <a:rPr kumimoji="0" lang="zh-CN" altLang="en-US" sz="24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</a:rPr>
              <a:t>降低</a:t>
            </a:r>
            <a:endParaRPr kumimoji="0" lang="zh-CN" altLang="en-US" sz="2400" b="1" i="0" u="none" strike="noStrike" kern="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60363" y="1423599"/>
            <a:ext cx="3659188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144145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如何比较电势的高低？</a:t>
            </a:r>
            <a:endParaRPr kumimoji="0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6" name="Group 6"/>
          <p:cNvGrpSpPr/>
          <p:nvPr/>
        </p:nvGrpSpPr>
        <p:grpSpPr>
          <a:xfrm>
            <a:off x="157163" y="63500"/>
            <a:ext cx="1439862" cy="792163"/>
            <a:chOff x="2743" y="210"/>
            <a:chExt cx="1498" cy="453"/>
          </a:xfrm>
        </p:grpSpPr>
        <p:sp>
          <p:nvSpPr>
            <p:cNvPr id="7" name="AutoShape 7"/>
            <p:cNvSpPr>
              <a:spLocks noChangeArrowheads="1"/>
            </p:cNvSpPr>
            <p:nvPr/>
          </p:nvSpPr>
          <p:spPr bwMode="auto">
            <a:xfrm>
              <a:off x="2789" y="210"/>
              <a:ext cx="1452" cy="408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AutoShape 8"/>
            <p:cNvSpPr>
              <a:spLocks noChangeArrowheads="1"/>
            </p:cNvSpPr>
            <p:nvPr/>
          </p:nvSpPr>
          <p:spPr bwMode="auto">
            <a:xfrm>
              <a:off x="2743" y="255"/>
              <a:ext cx="1452" cy="408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9525">
              <a:solidFill>
                <a:srgbClr val="3366FF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WordArt 9"/>
            <p:cNvSpPr>
              <a:spLocks noChangeArrowheads="1" noChangeShapeType="1" noTextEdit="1"/>
            </p:cNvSpPr>
            <p:nvPr/>
          </p:nvSpPr>
          <p:spPr bwMode="auto">
            <a:xfrm>
              <a:off x="2835" y="346"/>
              <a:ext cx="1315" cy="22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1" i="0" u="none" strike="noStrike" kern="10" cap="none" spc="0" normalizeH="0" baseline="0" noProof="0" smtClean="0">
                  <a:ln w="9525">
                    <a:solidFill>
                      <a:srgbClr val="FFFFFF"/>
                    </a:solidFill>
                    <a:miter lim="800000"/>
                  </a:ln>
                  <a:solidFill>
                    <a:srgbClr val="FFFFFF"/>
                  </a:solidFill>
                  <a:effectLst>
                    <a:outerShdw dist="35921" dir="2700000" algn="ctr" rotWithShape="0">
                      <a:srgbClr val="808080">
                        <a:alpha val="79999"/>
                      </a:srgbClr>
                    </a:outerShdw>
                  </a:effectLst>
                  <a:uLnTx/>
                  <a:uFillTx/>
                  <a:latin typeface="黑体" panose="02010609060101010101" charset="-122"/>
                  <a:ea typeface="黑体" panose="02010609060101010101" charset="-122"/>
                </a:rPr>
                <a:t>三、电势</a:t>
              </a:r>
              <a:endParaRPr kumimoji="0" lang="zh-CN" altLang="en-US" sz="3600" b="1" i="0" u="none" strike="noStrike" kern="10" cap="none" spc="0" normalizeH="0" baseline="0" noProof="0" smtClean="0">
                <a:ln w="9525">
                  <a:solidFill>
                    <a:srgbClr val="FFFFFF"/>
                  </a:solidFill>
                  <a:miter lim="800000"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542926" y="2906324"/>
            <a:ext cx="3260725" cy="1843088"/>
            <a:chOff x="249" y="1434"/>
            <a:chExt cx="2054" cy="984"/>
          </a:xfrm>
        </p:grpSpPr>
        <p:grpSp>
          <p:nvGrpSpPr>
            <p:cNvPr id="11" name="Group 11"/>
            <p:cNvGrpSpPr/>
            <p:nvPr/>
          </p:nvGrpSpPr>
          <p:grpSpPr>
            <a:xfrm>
              <a:off x="539" y="1476"/>
              <a:ext cx="1485" cy="917"/>
              <a:chOff x="3648" y="960"/>
              <a:chExt cx="1392" cy="792"/>
            </a:xfrm>
          </p:grpSpPr>
          <p:sp>
            <p:nvSpPr>
              <p:cNvPr id="18" name="Line 12"/>
              <p:cNvSpPr>
                <a:spLocks noChangeShapeType="1"/>
              </p:cNvSpPr>
              <p:nvPr/>
            </p:nvSpPr>
            <p:spPr bwMode="auto">
              <a:xfrm>
                <a:off x="3648" y="960"/>
                <a:ext cx="1392" cy="0"/>
              </a:xfrm>
              <a:prstGeom prst="line">
                <a:avLst/>
              </a:prstGeom>
              <a:noFill/>
              <a:ln w="19050">
                <a:solidFill>
                  <a:srgbClr val="333399"/>
                </a:solidFill>
                <a:round/>
                <a:tailEnd type="stealth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" name="Line 13"/>
              <p:cNvSpPr>
                <a:spLocks noChangeShapeType="1"/>
              </p:cNvSpPr>
              <p:nvPr/>
            </p:nvSpPr>
            <p:spPr bwMode="auto">
              <a:xfrm>
                <a:off x="3648" y="1224"/>
                <a:ext cx="1392" cy="0"/>
              </a:xfrm>
              <a:prstGeom prst="line">
                <a:avLst/>
              </a:prstGeom>
              <a:noFill/>
              <a:ln w="19050">
                <a:solidFill>
                  <a:srgbClr val="333399"/>
                </a:solidFill>
                <a:round/>
                <a:tailEnd type="stealth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" name="Line 14"/>
              <p:cNvSpPr>
                <a:spLocks noChangeShapeType="1"/>
              </p:cNvSpPr>
              <p:nvPr/>
            </p:nvSpPr>
            <p:spPr bwMode="auto">
              <a:xfrm>
                <a:off x="3648" y="1488"/>
                <a:ext cx="1392" cy="0"/>
              </a:xfrm>
              <a:prstGeom prst="line">
                <a:avLst/>
              </a:prstGeom>
              <a:noFill/>
              <a:ln w="19050">
                <a:solidFill>
                  <a:srgbClr val="333399"/>
                </a:solidFill>
                <a:round/>
                <a:tailEnd type="stealth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" name="Line 15"/>
              <p:cNvSpPr>
                <a:spLocks noChangeShapeType="1"/>
              </p:cNvSpPr>
              <p:nvPr/>
            </p:nvSpPr>
            <p:spPr bwMode="auto">
              <a:xfrm>
                <a:off x="3648" y="1752"/>
                <a:ext cx="1392" cy="0"/>
              </a:xfrm>
              <a:prstGeom prst="line">
                <a:avLst/>
              </a:prstGeom>
              <a:noFill/>
              <a:ln w="19050">
                <a:solidFill>
                  <a:srgbClr val="333399"/>
                </a:solidFill>
                <a:round/>
                <a:tailEnd type="stealth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2" name="Line 17"/>
            <p:cNvSpPr>
              <a:spLocks noChangeShapeType="1"/>
            </p:cNvSpPr>
            <p:nvPr/>
          </p:nvSpPr>
          <p:spPr bwMode="auto">
            <a:xfrm flipV="1">
              <a:off x="671" y="1707"/>
              <a:ext cx="1276" cy="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Text Box 18"/>
            <p:cNvSpPr txBox="1">
              <a:spLocks noChangeArrowheads="1"/>
            </p:cNvSpPr>
            <p:nvPr/>
          </p:nvSpPr>
          <p:spPr bwMode="auto">
            <a:xfrm>
              <a:off x="249" y="1434"/>
              <a:ext cx="344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43966" tIns="71983" rIns="143966" bIns="71983">
              <a:spAutoFit/>
            </a:bodyPr>
            <a:lstStyle>
              <a:lvl1pPr defTabSz="14414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defTabSz="14414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14414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14414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14414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14414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14414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14414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14414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44145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0" cap="none" spc="0" normalizeH="0" baseline="0" noProof="0" smtClean="0">
                  <a:ln>
                    <a:noFill/>
                  </a:ln>
                  <a:solidFill>
                    <a:srgbClr val="0033CC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</a:rPr>
                <a:t>A</a:t>
              </a:r>
              <a:endParaRPr kumimoji="0" lang="en-US" altLang="zh-CN" sz="2800" b="1" i="0" u="none" strike="noStrike" kern="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14" name="Text Box 19"/>
            <p:cNvSpPr txBox="1">
              <a:spLocks noChangeArrowheads="1"/>
            </p:cNvSpPr>
            <p:nvPr/>
          </p:nvSpPr>
          <p:spPr bwMode="auto">
            <a:xfrm>
              <a:off x="1947" y="1481"/>
              <a:ext cx="331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43966" tIns="71983" rIns="143966" bIns="71983">
              <a:spAutoFit/>
            </a:bodyPr>
            <a:lstStyle>
              <a:lvl1pPr defTabSz="14414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defTabSz="14414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14414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14414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14414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14414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14414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14414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14414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44145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0" cap="none" spc="0" normalizeH="0" baseline="0" noProof="0" smtClean="0">
                  <a:ln>
                    <a:noFill/>
                  </a:ln>
                  <a:solidFill>
                    <a:srgbClr val="0033CC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</a:rPr>
                <a:t>B</a:t>
              </a:r>
              <a:endParaRPr kumimoji="0" lang="en-US" altLang="zh-CN" sz="2800" b="0" i="0" u="none" strike="noStrike" kern="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15" name="Text Box 20"/>
            <p:cNvSpPr txBox="1">
              <a:spLocks noChangeArrowheads="1"/>
            </p:cNvSpPr>
            <p:nvPr/>
          </p:nvSpPr>
          <p:spPr bwMode="auto">
            <a:xfrm>
              <a:off x="1940" y="1972"/>
              <a:ext cx="363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43966" tIns="71983" rIns="143966" bIns="71983">
              <a:spAutoFit/>
            </a:bodyPr>
            <a:lstStyle>
              <a:lvl1pPr defTabSz="14414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defTabSz="14414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14414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14414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14414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14414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14414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14414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14414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44145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7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</a:rPr>
                <a:t>E</a:t>
              </a:r>
              <a:endParaRPr kumimoji="0" lang="en-US" altLang="zh-CN" sz="37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16" name="Oval 21"/>
            <p:cNvSpPr>
              <a:spLocks noChangeArrowheads="1"/>
            </p:cNvSpPr>
            <p:nvPr/>
          </p:nvSpPr>
          <p:spPr bwMode="auto">
            <a:xfrm>
              <a:off x="612" y="1661"/>
              <a:ext cx="91" cy="9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Oval 22"/>
            <p:cNvSpPr>
              <a:spLocks noChangeArrowheads="1"/>
            </p:cNvSpPr>
            <p:nvPr/>
          </p:nvSpPr>
          <p:spPr bwMode="auto">
            <a:xfrm flipH="1" flipV="1">
              <a:off x="1909" y="1643"/>
              <a:ext cx="61" cy="10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aphicFrame>
        <p:nvGraphicFramePr>
          <p:cNvPr id="22" name="Group 64"/>
          <p:cNvGraphicFramePr>
            <a:graphicFrameLocks noGrp="1"/>
          </p:cNvGraphicFramePr>
          <p:nvPr/>
        </p:nvGraphicFramePr>
        <p:xfrm>
          <a:off x="4211960" y="1398041"/>
          <a:ext cx="4752975" cy="3614736"/>
        </p:xfrm>
        <a:graphic>
          <a:graphicData uri="http://schemas.openxmlformats.org/drawingml/2006/table">
            <a:tbl>
              <a:tblPr/>
              <a:tblGrid>
                <a:gridCol w="1296988"/>
                <a:gridCol w="1800225"/>
                <a:gridCol w="1655762"/>
              </a:tblGrid>
              <a:tr h="544592">
                <a:tc gridSpan="3">
                  <a:txBody>
                    <a:bodyPr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电荷由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点运动的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点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18" marB="46818" vert="horz" anchor="ctr" anchorCtr="1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cPr/>
                </a:tc>
                <a:tc hMerge="1">
                  <a:tcPr/>
                </a:tc>
              </a:tr>
              <a:tr h="520541"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18" marB="46818" vert="horz" anchor="ctr" anchorCtr="1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正电荷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0000" marR="90000" marT="46818" marB="46818" vert="horz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负电荷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0000" marR="90000" marT="46818" marB="46818" vert="horz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473"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电场力做功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18" marB="46818" vert="horz" anchor="ctr" anchorCtr="1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正功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0000" marR="90000" marT="46818" marB="46818" vert="horz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负功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0000" marR="90000" marT="46818" marB="46818" vert="horz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5473"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电势能变化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18" marB="46818" vert="horz" anchor="ctr" anchorCtr="1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减少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0000" marR="90000" marT="46818" marB="46818" vert="horz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增加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0000" marR="90000" marT="46818" marB="46818" vert="horz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8657"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电势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变化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18" marB="46818" vert="horz" anchor="ctr" anchorCtr="1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0000" marR="90000" marT="46818" marB="46818" vert="horz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0000" marR="90000" marT="46818" marB="46818" vert="horz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" name="Text Box 65"/>
          <p:cNvSpPr txBox="1">
            <a:spLocks noChangeArrowheads="1"/>
          </p:cNvSpPr>
          <p:nvPr/>
        </p:nvSpPr>
        <p:spPr bwMode="auto">
          <a:xfrm>
            <a:off x="5940748" y="4376191"/>
            <a:ext cx="12239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ea typeface="楷体_GB2312" pitchFamily="49" charset="-122"/>
              </a:rPr>
              <a:t>减少</a:t>
            </a:r>
            <a:endParaRPr lang="zh-CN" altLang="en-US" sz="2800" b="1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24" name="Text Box 66"/>
          <p:cNvSpPr txBox="1">
            <a:spLocks noChangeArrowheads="1"/>
          </p:cNvSpPr>
          <p:nvPr/>
        </p:nvSpPr>
        <p:spPr bwMode="auto">
          <a:xfrm>
            <a:off x="7740973" y="4376191"/>
            <a:ext cx="10795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ea typeface="楷体_GB2312" pitchFamily="49" charset="-122"/>
              </a:rPr>
              <a:t>减少</a:t>
            </a:r>
            <a:endParaRPr lang="zh-CN" altLang="en-US" sz="2800" b="1">
              <a:solidFill>
                <a:srgbClr val="FF0000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23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/>
          <p:nvPr/>
        </p:nvGrpSpPr>
        <p:grpSpPr>
          <a:xfrm>
            <a:off x="1619228" y="4408905"/>
            <a:ext cx="6048375" cy="2365375"/>
            <a:chOff x="748" y="28"/>
            <a:chExt cx="3987" cy="1860"/>
          </a:xfrm>
        </p:grpSpPr>
        <p:grpSp>
          <p:nvGrpSpPr>
            <p:cNvPr id="5" name="Group 9"/>
            <p:cNvGrpSpPr/>
            <p:nvPr/>
          </p:nvGrpSpPr>
          <p:grpSpPr>
            <a:xfrm>
              <a:off x="847" y="28"/>
              <a:ext cx="3639" cy="1860"/>
              <a:chOff x="847" y="28"/>
              <a:chExt cx="3639" cy="1860"/>
            </a:xfrm>
          </p:grpSpPr>
          <p:sp>
            <p:nvSpPr>
              <p:cNvPr id="23" name="Line 10"/>
              <p:cNvSpPr>
                <a:spLocks noChangeShapeType="1"/>
              </p:cNvSpPr>
              <p:nvPr/>
            </p:nvSpPr>
            <p:spPr bwMode="auto">
              <a:xfrm flipV="1">
                <a:off x="985" y="28"/>
                <a:ext cx="3356" cy="63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" name="Line 11"/>
              <p:cNvSpPr>
                <a:spLocks noChangeShapeType="1"/>
              </p:cNvSpPr>
              <p:nvPr/>
            </p:nvSpPr>
            <p:spPr bwMode="auto">
              <a:xfrm>
                <a:off x="984" y="1389"/>
                <a:ext cx="3357" cy="499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" name="Line 12"/>
              <p:cNvSpPr>
                <a:spLocks noChangeShapeType="1"/>
              </p:cNvSpPr>
              <p:nvPr/>
            </p:nvSpPr>
            <p:spPr bwMode="auto">
              <a:xfrm>
                <a:off x="847" y="936"/>
                <a:ext cx="3639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6" name="Oval 13"/>
            <p:cNvSpPr>
              <a:spLocks noChangeArrowheads="1"/>
            </p:cNvSpPr>
            <p:nvPr/>
          </p:nvSpPr>
          <p:spPr bwMode="auto">
            <a:xfrm>
              <a:off x="2935" y="890"/>
              <a:ext cx="96" cy="96"/>
            </a:xfrm>
            <a:prstGeom prst="ellipse">
              <a:avLst/>
            </a:prstGeom>
            <a:solidFill>
              <a:srgbClr val="66FF33"/>
            </a:solidFill>
            <a:ln w="9525">
              <a:solidFill>
                <a:srgbClr val="000000"/>
              </a:solidFill>
              <a:rou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Oval 14"/>
            <p:cNvSpPr>
              <a:spLocks noChangeArrowheads="1"/>
            </p:cNvSpPr>
            <p:nvPr/>
          </p:nvSpPr>
          <p:spPr bwMode="auto">
            <a:xfrm>
              <a:off x="1937" y="890"/>
              <a:ext cx="96" cy="96"/>
            </a:xfrm>
            <a:prstGeom prst="ellipse">
              <a:avLst/>
            </a:prstGeom>
            <a:solidFill>
              <a:srgbClr val="66FF33"/>
            </a:solidFill>
            <a:ln w="9525">
              <a:solidFill>
                <a:srgbClr val="000000"/>
              </a:solidFill>
              <a:rou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Oval 15"/>
            <p:cNvSpPr>
              <a:spLocks noChangeArrowheads="1"/>
            </p:cNvSpPr>
            <p:nvPr/>
          </p:nvSpPr>
          <p:spPr bwMode="auto">
            <a:xfrm>
              <a:off x="983" y="890"/>
              <a:ext cx="96" cy="96"/>
            </a:xfrm>
            <a:prstGeom prst="ellipse">
              <a:avLst/>
            </a:prstGeom>
            <a:solidFill>
              <a:srgbClr val="66FF33"/>
            </a:solidFill>
            <a:ln w="9525">
              <a:solidFill>
                <a:srgbClr val="000000"/>
              </a:solidFill>
              <a:rou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Oval 16"/>
            <p:cNvSpPr>
              <a:spLocks noChangeArrowheads="1"/>
            </p:cNvSpPr>
            <p:nvPr/>
          </p:nvSpPr>
          <p:spPr bwMode="auto">
            <a:xfrm>
              <a:off x="3887" y="890"/>
              <a:ext cx="96" cy="96"/>
            </a:xfrm>
            <a:prstGeom prst="ellipse">
              <a:avLst/>
            </a:prstGeom>
            <a:solidFill>
              <a:srgbClr val="66FF33"/>
            </a:solidFill>
            <a:ln w="9525">
              <a:solidFill>
                <a:srgbClr val="000000"/>
              </a:solidFill>
              <a:rou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Text Box 17"/>
            <p:cNvSpPr txBox="1">
              <a:spLocks noChangeArrowheads="1"/>
            </p:cNvSpPr>
            <p:nvPr/>
          </p:nvSpPr>
          <p:spPr bwMode="auto">
            <a:xfrm>
              <a:off x="748" y="917"/>
              <a:ext cx="575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charset="0"/>
                </a:rPr>
                <a:t>A</a:t>
              </a:r>
              <a:endParaRPr kumimoji="0" lang="en-US" altLang="zh-CN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charset="0"/>
              </a:endParaRPr>
            </a:p>
          </p:txBody>
        </p:sp>
        <p:sp>
          <p:nvSpPr>
            <p:cNvPr id="11" name="Text Box 18"/>
            <p:cNvSpPr txBox="1">
              <a:spLocks noChangeArrowheads="1"/>
            </p:cNvSpPr>
            <p:nvPr/>
          </p:nvSpPr>
          <p:spPr bwMode="auto">
            <a:xfrm>
              <a:off x="1710" y="927"/>
              <a:ext cx="576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charset="0"/>
                </a:rPr>
                <a:t>B</a:t>
              </a:r>
              <a:endParaRPr kumimoji="0" lang="en-US" altLang="zh-CN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charset="0"/>
              </a:endParaRPr>
            </a:p>
          </p:txBody>
        </p:sp>
        <p:sp>
          <p:nvSpPr>
            <p:cNvPr id="12" name="Text Box 19"/>
            <p:cNvSpPr txBox="1">
              <a:spLocks noChangeArrowheads="1"/>
            </p:cNvSpPr>
            <p:nvPr/>
          </p:nvSpPr>
          <p:spPr bwMode="auto">
            <a:xfrm>
              <a:off x="2707" y="927"/>
              <a:ext cx="577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charset="0"/>
                </a:rPr>
                <a:t>C</a:t>
              </a:r>
              <a:endParaRPr kumimoji="0" lang="en-US" altLang="zh-CN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charset="0"/>
              </a:endParaRPr>
            </a:p>
          </p:txBody>
        </p:sp>
        <p:sp>
          <p:nvSpPr>
            <p:cNvPr id="13" name="Text Box 20"/>
            <p:cNvSpPr txBox="1">
              <a:spLocks noChangeArrowheads="1"/>
            </p:cNvSpPr>
            <p:nvPr/>
          </p:nvSpPr>
          <p:spPr bwMode="auto">
            <a:xfrm>
              <a:off x="3718" y="936"/>
              <a:ext cx="452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charset="0"/>
                </a:rPr>
                <a:t>D</a:t>
              </a:r>
              <a:endParaRPr kumimoji="0" lang="en-US" altLang="zh-CN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charset="0"/>
              </a:endParaRPr>
            </a:p>
          </p:txBody>
        </p:sp>
        <p:sp>
          <p:nvSpPr>
            <p:cNvPr id="14" name="Text Box 21"/>
            <p:cNvSpPr txBox="1">
              <a:spLocks noChangeArrowheads="1"/>
            </p:cNvSpPr>
            <p:nvPr/>
          </p:nvSpPr>
          <p:spPr bwMode="auto">
            <a:xfrm>
              <a:off x="4160" y="482"/>
              <a:ext cx="575" cy="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charset="0"/>
                </a:rPr>
                <a:t>E</a:t>
              </a:r>
              <a:endParaRPr kumimoji="0" lang="en-US" altLang="zh-CN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charset="0"/>
              </a:endParaRPr>
            </a:p>
          </p:txBody>
        </p:sp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2798" y="591"/>
              <a:ext cx="454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charset="0"/>
                  <a:ea typeface="华文楷体" panose="02010600040101010101" pitchFamily="2" charset="-122"/>
                </a:rPr>
                <a:t>0V</a:t>
              </a:r>
              <a:endParaRPr kumimoji="0" lang="en-US" altLang="zh-CN" sz="28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charset="0"/>
                <a:ea typeface="华文楷体" panose="02010600040101010101" pitchFamily="2" charset="-122"/>
              </a:endParaRPr>
            </a:p>
          </p:txBody>
        </p:sp>
        <p:sp>
          <p:nvSpPr>
            <p:cNvPr id="16" name="Text Box 23"/>
            <p:cNvSpPr txBox="1">
              <a:spLocks noChangeArrowheads="1"/>
            </p:cNvSpPr>
            <p:nvPr/>
          </p:nvSpPr>
          <p:spPr bwMode="auto">
            <a:xfrm>
              <a:off x="805" y="608"/>
              <a:ext cx="587" cy="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0" cap="none" spc="0" normalizeH="0" baseline="0" noProof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Times New Roman" panose="02020603050405020304" charset="0"/>
                  <a:ea typeface="华文楷体" panose="02010600040101010101" pitchFamily="2" charset="-122"/>
                </a:rPr>
                <a:t>15V</a:t>
              </a:r>
              <a:endParaRPr kumimoji="0" lang="en-US" altLang="zh-CN" sz="2800" b="1" i="0" u="none" strike="noStrike" kern="0" cap="none" spc="0" normalizeH="0" baseline="0" noProof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anose="02020603050405020304" charset="0"/>
                <a:ea typeface="华文楷体" panose="02010600040101010101" pitchFamily="2" charset="-122"/>
              </a:endParaRPr>
            </a:p>
          </p:txBody>
        </p:sp>
        <p:sp>
          <p:nvSpPr>
            <p:cNvPr id="17" name="Text Box 24"/>
            <p:cNvSpPr txBox="1">
              <a:spLocks noChangeArrowheads="1"/>
            </p:cNvSpPr>
            <p:nvPr/>
          </p:nvSpPr>
          <p:spPr bwMode="auto">
            <a:xfrm>
              <a:off x="1774" y="610"/>
              <a:ext cx="498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0" cap="none" spc="0" normalizeH="0" baseline="0" noProof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Times New Roman" panose="02020603050405020304" charset="0"/>
                  <a:ea typeface="华文楷体" panose="02010600040101010101" pitchFamily="2" charset="-122"/>
                </a:rPr>
                <a:t>5V</a:t>
              </a:r>
              <a:endParaRPr kumimoji="0" lang="en-US" altLang="zh-CN" sz="2800" b="1" i="0" u="none" strike="noStrike" kern="0" cap="none" spc="0" normalizeH="0" baseline="0" noProof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anose="02020603050405020304" charset="0"/>
                <a:ea typeface="华文楷体" panose="02010600040101010101" pitchFamily="2" charset="-122"/>
              </a:endParaRPr>
            </a:p>
          </p:txBody>
        </p:sp>
        <p:sp>
          <p:nvSpPr>
            <p:cNvPr id="18" name="Text Box 25"/>
            <p:cNvSpPr txBox="1">
              <a:spLocks noChangeArrowheads="1"/>
            </p:cNvSpPr>
            <p:nvPr/>
          </p:nvSpPr>
          <p:spPr bwMode="auto">
            <a:xfrm>
              <a:off x="3571" y="538"/>
              <a:ext cx="815" cy="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0" cap="none" spc="0" normalizeH="0" baseline="0" noProof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Times New Roman" panose="02020603050405020304" charset="0"/>
                  <a:ea typeface="华文楷体" panose="02010600040101010101" pitchFamily="2" charset="-122"/>
                </a:rPr>
                <a:t>—3V</a:t>
              </a:r>
              <a:endParaRPr kumimoji="0" lang="en-US" altLang="zh-CN" sz="2800" b="1" i="0" u="none" strike="noStrike" kern="0" cap="none" spc="0" normalizeH="0" baseline="0" noProof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anose="02020603050405020304" charset="0"/>
                <a:ea typeface="华文楷体" panose="02010600040101010101" pitchFamily="2" charset="-122"/>
              </a:endParaRPr>
            </a:p>
          </p:txBody>
        </p:sp>
        <p:sp>
          <p:nvSpPr>
            <p:cNvPr id="19" name="Text Box 26"/>
            <p:cNvSpPr txBox="1">
              <a:spLocks noChangeArrowheads="1"/>
            </p:cNvSpPr>
            <p:nvPr/>
          </p:nvSpPr>
          <p:spPr bwMode="auto">
            <a:xfrm>
              <a:off x="3752" y="1100"/>
              <a:ext cx="453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charset="0"/>
                  <a:ea typeface="华文楷体" panose="02010600040101010101" pitchFamily="2" charset="-122"/>
                </a:rPr>
                <a:t>0V</a:t>
              </a:r>
              <a:endParaRPr kumimoji="0" lang="en-US" altLang="zh-CN" sz="28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charset="0"/>
                <a:ea typeface="华文楷体" panose="02010600040101010101" pitchFamily="2" charset="-122"/>
              </a:endParaRPr>
            </a:p>
          </p:txBody>
        </p:sp>
        <p:sp>
          <p:nvSpPr>
            <p:cNvPr id="20" name="Text Box 27"/>
            <p:cNvSpPr txBox="1">
              <a:spLocks noChangeArrowheads="1"/>
            </p:cNvSpPr>
            <p:nvPr/>
          </p:nvSpPr>
          <p:spPr bwMode="auto">
            <a:xfrm>
              <a:off x="793" y="1090"/>
              <a:ext cx="680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0" cap="none" spc="0" normalizeH="0" baseline="0" noProof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Times New Roman" panose="02020603050405020304" charset="0"/>
                  <a:ea typeface="华文楷体" panose="02010600040101010101" pitchFamily="2" charset="-122"/>
                </a:rPr>
                <a:t>18V</a:t>
              </a:r>
              <a:endParaRPr kumimoji="0" lang="en-US" altLang="zh-CN" sz="2800" b="1" i="0" u="none" strike="noStrike" kern="0" cap="none" spc="0" normalizeH="0" baseline="0" noProof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anose="02020603050405020304" charset="0"/>
                <a:ea typeface="华文楷体" panose="02010600040101010101" pitchFamily="2" charset="-122"/>
              </a:endParaRPr>
            </a:p>
          </p:txBody>
        </p:sp>
        <p:sp>
          <p:nvSpPr>
            <p:cNvPr id="21" name="Text Box 28"/>
            <p:cNvSpPr txBox="1">
              <a:spLocks noChangeArrowheads="1"/>
            </p:cNvSpPr>
            <p:nvPr/>
          </p:nvSpPr>
          <p:spPr bwMode="auto">
            <a:xfrm>
              <a:off x="1765" y="1090"/>
              <a:ext cx="543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0" cap="none" spc="0" normalizeH="0" baseline="0" noProof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Times New Roman" panose="02020603050405020304" charset="0"/>
                  <a:ea typeface="华文楷体" panose="02010600040101010101" pitchFamily="2" charset="-122"/>
                </a:rPr>
                <a:t>8V</a:t>
              </a:r>
              <a:endParaRPr kumimoji="0" lang="en-US" altLang="zh-CN" sz="2800" b="1" i="0" u="none" strike="noStrike" kern="0" cap="none" spc="0" normalizeH="0" baseline="0" noProof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anose="02020603050405020304" charset="0"/>
                <a:ea typeface="华文楷体" panose="02010600040101010101" pitchFamily="2" charset="-122"/>
              </a:endParaRPr>
            </a:p>
          </p:txBody>
        </p:sp>
        <p:sp>
          <p:nvSpPr>
            <p:cNvPr id="22" name="Text Box 29"/>
            <p:cNvSpPr txBox="1">
              <a:spLocks noChangeArrowheads="1"/>
            </p:cNvSpPr>
            <p:nvPr/>
          </p:nvSpPr>
          <p:spPr bwMode="auto">
            <a:xfrm>
              <a:off x="2807" y="1088"/>
              <a:ext cx="552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0" cap="none" spc="0" normalizeH="0" baseline="0" noProof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Times New Roman" panose="02020603050405020304" charset="0"/>
                  <a:ea typeface="华文楷体" panose="02010600040101010101" pitchFamily="2" charset="-122"/>
                </a:rPr>
                <a:t>3V</a:t>
              </a:r>
              <a:endParaRPr kumimoji="0" lang="en-US" altLang="zh-CN" sz="2800" b="1" i="0" u="none" strike="noStrike" kern="0" cap="none" spc="0" normalizeH="0" baseline="0" noProof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anose="02020603050405020304" charset="0"/>
                <a:ea typeface="华文楷体" panose="02010600040101010101" pitchFamily="2" charset="-122"/>
              </a:endParaRPr>
            </a:p>
          </p:txBody>
        </p:sp>
      </p:grpSp>
      <p:grpSp>
        <p:nvGrpSpPr>
          <p:cNvPr id="26" name="组合 32"/>
          <p:cNvGrpSpPr/>
          <p:nvPr/>
        </p:nvGrpSpPr>
        <p:grpSpPr>
          <a:xfrm>
            <a:off x="2195513" y="0"/>
            <a:ext cx="4679950" cy="1223963"/>
            <a:chOff x="1547813" y="0"/>
            <a:chExt cx="4680371" cy="1223963"/>
          </a:xfrm>
        </p:grpSpPr>
        <p:sp>
          <p:nvSpPr>
            <p:cNvPr id="27" name="AutoShape 4"/>
            <p:cNvSpPr>
              <a:spLocks noChangeArrowheads="1"/>
            </p:cNvSpPr>
            <p:nvPr/>
          </p:nvSpPr>
          <p:spPr bwMode="auto">
            <a:xfrm>
              <a:off x="1547813" y="0"/>
              <a:ext cx="4679950" cy="1223963"/>
            </a:xfrm>
            <a:prstGeom prst="horizontalScroll">
              <a:avLst>
                <a:gd name="adj" fmla="val 12500"/>
              </a:avLst>
            </a:prstGeom>
            <a:gradFill rotWithShape="1">
              <a:gsLst>
                <a:gs pos="0">
                  <a:srgbClr val="00FF00"/>
                </a:gs>
                <a:gs pos="50000">
                  <a:srgbClr val="FFFFFF"/>
                </a:gs>
                <a:gs pos="100000">
                  <a:srgbClr val="00FF00"/>
                </a:gs>
              </a:gsLst>
              <a:lin ang="5400000" scaled="1"/>
            </a:gradFill>
            <a:ln w="9525">
              <a:solidFill>
                <a:srgbClr val="009999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40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楷体_GB2312" pitchFamily="49" charset="-122"/>
              </a:endParaRPr>
            </a:p>
          </p:txBody>
        </p:sp>
        <p:sp>
          <p:nvSpPr>
            <p:cNvPr id="28" name="TextBox 29"/>
            <p:cNvSpPr txBox="1">
              <a:spLocks noChangeArrowheads="1"/>
            </p:cNvSpPr>
            <p:nvPr/>
          </p:nvSpPr>
          <p:spPr bwMode="auto">
            <a:xfrm>
              <a:off x="1763688" y="332656"/>
              <a:ext cx="446449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电势中应该注意的问题</a:t>
              </a:r>
              <a:endPara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395288" y="1268413"/>
            <a:ext cx="8280400" cy="138588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altLang="zh-CN" sz="2800" b="1">
                <a:latin typeface="+mn-ea"/>
                <a:ea typeface="+mn-ea"/>
              </a:rPr>
              <a:t>1. </a:t>
            </a:r>
            <a:r>
              <a:rPr lang="zh-CN" altLang="en-US" sz="2800" b="1">
                <a:latin typeface="+mn-ea"/>
                <a:ea typeface="+mn-ea"/>
              </a:rPr>
              <a:t>电势具有</a:t>
            </a:r>
            <a:r>
              <a:rPr lang="zh-CN" altLang="en-US" sz="2800" b="1">
                <a:solidFill>
                  <a:srgbClr val="FF0000"/>
                </a:solidFill>
                <a:latin typeface="+mn-ea"/>
                <a:ea typeface="+mn-ea"/>
              </a:rPr>
              <a:t>相对性</a:t>
            </a:r>
            <a:r>
              <a:rPr lang="en-US" altLang="zh-CN" sz="2800" b="1">
                <a:solidFill>
                  <a:srgbClr val="FF0000"/>
                </a:solidFill>
                <a:latin typeface="+mn-ea"/>
                <a:ea typeface="+mn-ea"/>
              </a:rPr>
              <a:t>,</a:t>
            </a:r>
            <a:r>
              <a:rPr lang="zh-CN" altLang="en-US" sz="2800" b="1">
                <a:latin typeface="+mn-ea"/>
                <a:ea typeface="+mn-ea"/>
              </a:rPr>
              <a:t>确定电势</a:t>
            </a:r>
            <a:r>
              <a:rPr lang="en-US" altLang="zh-CN" sz="2800" b="1">
                <a:latin typeface="+mn-ea"/>
                <a:ea typeface="+mn-ea"/>
              </a:rPr>
              <a:t>,</a:t>
            </a:r>
            <a:r>
              <a:rPr lang="zh-CN" altLang="en-US" sz="2800" b="1">
                <a:latin typeface="+mn-ea"/>
                <a:ea typeface="+mn-ea"/>
              </a:rPr>
              <a:t>应先规定电场中某处的电势为零</a:t>
            </a:r>
            <a:r>
              <a:rPr lang="en-US" altLang="zh-CN" sz="2800" b="1">
                <a:latin typeface="+mn-ea"/>
                <a:ea typeface="+mn-ea"/>
              </a:rPr>
              <a:t>(</a:t>
            </a:r>
            <a:r>
              <a:rPr lang="zh-CN" altLang="en-US" sz="2800" b="1">
                <a:latin typeface="+mn-ea"/>
                <a:ea typeface="+mn-ea"/>
              </a:rPr>
              <a:t>通常规定离场源电荷</a:t>
            </a:r>
            <a:r>
              <a:rPr lang="zh-CN" altLang="en-US" sz="2800" b="1">
                <a:solidFill>
                  <a:srgbClr val="FF0000"/>
                </a:solidFill>
                <a:latin typeface="+mn-ea"/>
                <a:ea typeface="+mn-ea"/>
              </a:rPr>
              <a:t>无限远处</a:t>
            </a:r>
            <a:r>
              <a:rPr lang="zh-CN" altLang="en-US" sz="2800" b="1">
                <a:solidFill>
                  <a:srgbClr val="0000FF"/>
                </a:solidFill>
                <a:latin typeface="+mn-ea"/>
                <a:ea typeface="+mn-ea"/>
              </a:rPr>
              <a:t>或</a:t>
            </a:r>
            <a:r>
              <a:rPr lang="zh-CN" altLang="en-US" sz="2800" b="1">
                <a:solidFill>
                  <a:srgbClr val="FF0000"/>
                </a:solidFill>
                <a:latin typeface="+mn-ea"/>
                <a:ea typeface="+mn-ea"/>
              </a:rPr>
              <a:t>大地</a:t>
            </a:r>
            <a:r>
              <a:rPr lang="zh-CN" altLang="en-US" sz="2800" b="1">
                <a:latin typeface="+mn-ea"/>
                <a:ea typeface="+mn-ea"/>
              </a:rPr>
              <a:t>的电势为零</a:t>
            </a:r>
            <a:r>
              <a:rPr lang="en-US" altLang="zh-CN" sz="2800" b="1">
                <a:latin typeface="+mn-ea"/>
                <a:ea typeface="+mn-ea"/>
              </a:rPr>
              <a:t>)</a:t>
            </a:r>
            <a:endParaRPr lang="en-US" altLang="zh-CN" sz="2800" b="1">
              <a:latin typeface="+mn-ea"/>
              <a:ea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95288" y="2636838"/>
            <a:ext cx="8353425" cy="116998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altLang="zh-CN" sz="2800" b="1">
                <a:latin typeface="+mn-ea"/>
                <a:ea typeface="+mn-ea"/>
              </a:rPr>
              <a:t>2. </a:t>
            </a:r>
            <a:r>
              <a:rPr lang="zh-CN" altLang="en-US" sz="2800" b="1">
                <a:latin typeface="+mn-ea"/>
                <a:ea typeface="+mn-ea"/>
              </a:rPr>
              <a:t>电势是</a:t>
            </a:r>
            <a:r>
              <a:rPr lang="zh-CN" altLang="en-US" sz="2800" b="1">
                <a:solidFill>
                  <a:srgbClr val="FF0000"/>
                </a:solidFill>
                <a:latin typeface="+mn-ea"/>
                <a:ea typeface="+mn-ea"/>
              </a:rPr>
              <a:t>标量</a:t>
            </a:r>
            <a:r>
              <a:rPr lang="en-US" altLang="zh-CN" sz="2800" b="1">
                <a:latin typeface="+mn-ea"/>
                <a:ea typeface="+mn-ea"/>
              </a:rPr>
              <a:t>,</a:t>
            </a:r>
            <a:r>
              <a:rPr lang="zh-CN" altLang="en-US" sz="2800" b="1">
                <a:latin typeface="+mn-ea"/>
                <a:ea typeface="+mn-ea"/>
              </a:rPr>
              <a:t>有正负</a:t>
            </a:r>
            <a:r>
              <a:rPr lang="en-US" altLang="zh-CN" sz="2800" b="1">
                <a:latin typeface="+mn-ea"/>
                <a:ea typeface="+mn-ea"/>
              </a:rPr>
              <a:t>,</a:t>
            </a:r>
            <a:r>
              <a:rPr lang="zh-CN" altLang="en-US" sz="2800" b="1">
                <a:latin typeface="+mn-ea"/>
                <a:ea typeface="+mn-ea"/>
              </a:rPr>
              <a:t>数值取决于</a:t>
            </a:r>
            <a:r>
              <a:rPr lang="zh-CN" altLang="en-US" sz="2800" b="1">
                <a:solidFill>
                  <a:srgbClr val="FF0000"/>
                </a:solidFill>
                <a:latin typeface="+mn-ea"/>
                <a:ea typeface="+mn-ea"/>
              </a:rPr>
              <a:t>零电势</a:t>
            </a:r>
            <a:r>
              <a:rPr lang="zh-CN" altLang="en-US" sz="2800" b="1">
                <a:latin typeface="+mn-ea"/>
                <a:ea typeface="+mn-ea"/>
              </a:rPr>
              <a:t>的选取</a:t>
            </a:r>
            <a:r>
              <a:rPr lang="en-US" altLang="zh-CN" sz="2800" b="1">
                <a:latin typeface="+mn-ea"/>
                <a:ea typeface="+mn-ea"/>
              </a:rPr>
              <a:t>.</a:t>
            </a:r>
            <a:endParaRPr lang="en-US" altLang="zh-CN" sz="2800" b="1">
              <a:latin typeface="+mn-ea"/>
              <a:ea typeface="+mn-ea"/>
            </a:endParaRPr>
          </a:p>
          <a:p>
            <a:pPr eaLnBrk="0" hangingPunct="0">
              <a:spcBef>
                <a:spcPct val="50000"/>
              </a:spcBef>
              <a:defRPr/>
            </a:pPr>
            <a:r>
              <a:rPr lang="en-US" altLang="zh-CN" sz="2800" b="1">
                <a:latin typeface="+mn-ea"/>
                <a:ea typeface="+mn-ea"/>
              </a:rPr>
              <a:t>(</a:t>
            </a:r>
            <a:r>
              <a:rPr lang="zh-CN" altLang="en-US" sz="2800" b="1">
                <a:latin typeface="+mn-ea"/>
                <a:ea typeface="+mn-ea"/>
              </a:rPr>
              <a:t>负电势表示该处的</a:t>
            </a:r>
            <a:r>
              <a:rPr lang="zh-CN" altLang="en-US" sz="2800" b="1">
                <a:solidFill>
                  <a:srgbClr val="FF0000"/>
                </a:solidFill>
                <a:latin typeface="+mn-ea"/>
                <a:ea typeface="+mn-ea"/>
              </a:rPr>
              <a:t>电势</a:t>
            </a:r>
            <a:r>
              <a:rPr lang="zh-CN" altLang="en-US" sz="2800" b="1">
                <a:latin typeface="+mn-ea"/>
                <a:ea typeface="+mn-ea"/>
              </a:rPr>
              <a:t>比</a:t>
            </a:r>
            <a:r>
              <a:rPr lang="zh-CN" altLang="en-US" sz="2800" b="1">
                <a:solidFill>
                  <a:srgbClr val="FF0000"/>
                </a:solidFill>
                <a:latin typeface="+mn-ea"/>
                <a:ea typeface="+mn-ea"/>
              </a:rPr>
              <a:t>零电势处电势低</a:t>
            </a:r>
            <a:r>
              <a:rPr lang="en-US" altLang="zh-CN" sz="2800" b="1">
                <a:latin typeface="+mn-ea"/>
                <a:ea typeface="+mn-ea"/>
              </a:rPr>
              <a:t>)</a:t>
            </a:r>
            <a:endParaRPr lang="en-US" altLang="zh-CN" sz="2800" b="1">
              <a:latin typeface="+mn-ea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23850" y="765175"/>
            <a:ext cx="8445500" cy="433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 smtClean="0">
                <a:latin typeface="宋体" panose="02010600030101010101" pitchFamily="2" charset="-122"/>
              </a:rPr>
              <a:t>1</a:t>
            </a:r>
            <a:r>
              <a:rPr lang="zh-CN" altLang="en-US" sz="2800" b="1" smtClean="0">
                <a:latin typeface="宋体" panose="02010600030101010101" pitchFamily="2" charset="-122"/>
              </a:rPr>
              <a:t>、</a:t>
            </a:r>
            <a:r>
              <a:rPr lang="zh-CN" altLang="en-US" sz="2800" b="1">
                <a:latin typeface="宋体" panose="02010600030101010101" pitchFamily="2" charset="-122"/>
              </a:rPr>
              <a:t>如图所示，点电荷的静电场中电场线用实线表示，但其方向未标明，虚线是某一带电粒子通过该电场区域时的运动轨迹。</a:t>
            </a:r>
            <a:r>
              <a:rPr lang="en-US" altLang="zh-CN" sz="2800" b="1">
                <a:latin typeface="宋体" panose="02010600030101010101" pitchFamily="2" charset="-122"/>
              </a:rPr>
              <a:t>a</a:t>
            </a:r>
            <a:r>
              <a:rPr lang="zh-CN" altLang="en-US" sz="2800" b="1">
                <a:latin typeface="宋体" panose="02010600030101010101" pitchFamily="2" charset="-122"/>
              </a:rPr>
              <a:t>、</a:t>
            </a:r>
            <a:r>
              <a:rPr lang="en-US" altLang="zh-CN" sz="2800" b="1">
                <a:latin typeface="宋体" panose="02010600030101010101" pitchFamily="2" charset="-122"/>
              </a:rPr>
              <a:t>b</a:t>
            </a:r>
            <a:r>
              <a:rPr lang="zh-CN" altLang="en-US" sz="2800" b="1">
                <a:latin typeface="宋体" panose="02010600030101010101" pitchFamily="2" charset="-122"/>
              </a:rPr>
              <a:t>是轨迹上的两点。若带电粒子在运动中只受到电场力作用，根据此图可作出正确判断的是</a:t>
            </a:r>
            <a:r>
              <a:rPr lang="en-US" altLang="zh-CN" sz="2800" b="1">
                <a:latin typeface="宋体" panose="02010600030101010101" pitchFamily="2" charset="-122"/>
              </a:rPr>
              <a:t>(          )</a:t>
            </a:r>
            <a:endParaRPr lang="en-US" altLang="zh-CN" sz="2800" b="1">
              <a:latin typeface="宋体" panose="02010600030101010101" pitchFamily="2" charset="-122"/>
            </a:endParaRPr>
          </a:p>
          <a:p>
            <a:r>
              <a:rPr lang="en-US" altLang="zh-CN" sz="2800" b="1">
                <a:latin typeface="宋体" panose="02010600030101010101" pitchFamily="2" charset="-122"/>
              </a:rPr>
              <a:t>A.</a:t>
            </a:r>
            <a:r>
              <a:rPr lang="zh-CN" altLang="en-US" sz="2800" b="1">
                <a:latin typeface="宋体" panose="02010600030101010101" pitchFamily="2" charset="-122"/>
              </a:rPr>
              <a:t>带电粒子所带电荷的性质</a:t>
            </a:r>
            <a:endParaRPr lang="zh-CN" altLang="en-US" sz="2800" b="1">
              <a:latin typeface="宋体" panose="02010600030101010101" pitchFamily="2" charset="-122"/>
            </a:endParaRPr>
          </a:p>
          <a:p>
            <a:r>
              <a:rPr lang="en-US" altLang="zh-CN" sz="2800" b="1">
                <a:latin typeface="宋体" panose="02010600030101010101" pitchFamily="2" charset="-122"/>
              </a:rPr>
              <a:t>B.</a:t>
            </a:r>
            <a:r>
              <a:rPr lang="zh-CN" altLang="en-US" sz="2800" b="1">
                <a:latin typeface="宋体" panose="02010600030101010101" pitchFamily="2" charset="-122"/>
              </a:rPr>
              <a:t>带电粒子在</a:t>
            </a:r>
            <a:r>
              <a:rPr lang="en-US" altLang="zh-CN" sz="2800" b="1">
                <a:latin typeface="宋体" panose="02010600030101010101" pitchFamily="2" charset="-122"/>
              </a:rPr>
              <a:t>a</a:t>
            </a:r>
            <a:r>
              <a:rPr lang="zh-CN" altLang="en-US" sz="2800" b="1">
                <a:latin typeface="宋体" panose="02010600030101010101" pitchFamily="2" charset="-122"/>
              </a:rPr>
              <a:t>、</a:t>
            </a:r>
            <a:r>
              <a:rPr lang="en-US" altLang="zh-CN" sz="2800" b="1">
                <a:latin typeface="宋体" panose="02010600030101010101" pitchFamily="2" charset="-122"/>
              </a:rPr>
              <a:t>b</a:t>
            </a:r>
            <a:r>
              <a:rPr lang="zh-CN" altLang="en-US" sz="2800" b="1">
                <a:latin typeface="宋体" panose="02010600030101010101" pitchFamily="2" charset="-122"/>
              </a:rPr>
              <a:t>两点的受力方向</a:t>
            </a:r>
            <a:endParaRPr lang="zh-CN" altLang="en-US" sz="2800" b="1">
              <a:latin typeface="宋体" panose="02010600030101010101" pitchFamily="2" charset="-122"/>
            </a:endParaRPr>
          </a:p>
          <a:p>
            <a:r>
              <a:rPr lang="en-US" altLang="zh-CN" sz="2800" b="1">
                <a:latin typeface="宋体" panose="02010600030101010101" pitchFamily="2" charset="-122"/>
              </a:rPr>
              <a:t>C.</a:t>
            </a:r>
            <a:r>
              <a:rPr lang="zh-CN" altLang="en-US" sz="2800" b="1">
                <a:latin typeface="宋体" panose="02010600030101010101" pitchFamily="2" charset="-122"/>
              </a:rPr>
              <a:t>带电粒子在</a:t>
            </a:r>
            <a:r>
              <a:rPr lang="en-US" altLang="zh-CN" sz="2800" b="1">
                <a:latin typeface="宋体" panose="02010600030101010101" pitchFamily="2" charset="-122"/>
              </a:rPr>
              <a:t>a</a:t>
            </a:r>
            <a:r>
              <a:rPr lang="zh-CN" altLang="en-US" sz="2800" b="1">
                <a:latin typeface="宋体" panose="02010600030101010101" pitchFamily="2" charset="-122"/>
              </a:rPr>
              <a:t>、</a:t>
            </a:r>
            <a:r>
              <a:rPr lang="en-US" altLang="zh-CN" sz="2800" b="1">
                <a:latin typeface="宋体" panose="02010600030101010101" pitchFamily="2" charset="-122"/>
              </a:rPr>
              <a:t>b</a:t>
            </a:r>
            <a:r>
              <a:rPr lang="zh-CN" altLang="en-US" sz="2800" b="1">
                <a:latin typeface="宋体" panose="02010600030101010101" pitchFamily="2" charset="-122"/>
              </a:rPr>
              <a:t>两点的速度何处较大</a:t>
            </a:r>
            <a:endParaRPr lang="zh-CN" altLang="en-US" sz="2800" b="1">
              <a:latin typeface="宋体" panose="02010600030101010101" pitchFamily="2" charset="-122"/>
            </a:endParaRPr>
          </a:p>
          <a:p>
            <a:r>
              <a:rPr lang="en-US" altLang="zh-CN" sz="2800" b="1">
                <a:latin typeface="宋体" panose="02010600030101010101" pitchFamily="2" charset="-122"/>
              </a:rPr>
              <a:t>D.</a:t>
            </a:r>
            <a:r>
              <a:rPr lang="zh-CN" altLang="en-US" sz="2800" b="1">
                <a:latin typeface="宋体" panose="02010600030101010101" pitchFamily="2" charset="-122"/>
              </a:rPr>
              <a:t>带电粒子在</a:t>
            </a:r>
            <a:r>
              <a:rPr lang="en-US" altLang="zh-CN" sz="2800" b="1">
                <a:latin typeface="宋体" panose="02010600030101010101" pitchFamily="2" charset="-122"/>
              </a:rPr>
              <a:t>a</a:t>
            </a:r>
            <a:r>
              <a:rPr lang="zh-CN" altLang="en-US" sz="2800" b="1">
                <a:latin typeface="宋体" panose="02010600030101010101" pitchFamily="2" charset="-122"/>
              </a:rPr>
              <a:t>、</a:t>
            </a:r>
            <a:r>
              <a:rPr lang="en-US" altLang="zh-CN" sz="2800" b="1">
                <a:latin typeface="宋体" panose="02010600030101010101" pitchFamily="2" charset="-122"/>
              </a:rPr>
              <a:t>b</a:t>
            </a:r>
            <a:r>
              <a:rPr lang="zh-CN" altLang="en-US" sz="2800" b="1">
                <a:latin typeface="宋体" panose="02010600030101010101" pitchFamily="2" charset="-122"/>
              </a:rPr>
              <a:t>两点的电势能何处较大</a:t>
            </a:r>
            <a:endParaRPr lang="zh-CN" altLang="en-US" sz="2800" b="1">
              <a:latin typeface="宋体" panose="02010600030101010101" pitchFamily="2" charset="-122"/>
            </a:endParaRPr>
          </a:p>
          <a:p>
            <a:endParaRPr lang="zh-CN" altLang="en-US" sz="24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051720" y="2420888"/>
            <a:ext cx="10747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BCD</a:t>
            </a:r>
            <a:endParaRPr kumimoji="0" lang="en-US" altLang="zh-CN" sz="3200" b="1" i="0" u="none" strike="noStrike" kern="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grpSp>
        <p:nvGrpSpPr>
          <p:cNvPr id="6" name="Group 4"/>
          <p:cNvGrpSpPr/>
          <p:nvPr/>
        </p:nvGrpSpPr>
        <p:grpSpPr>
          <a:xfrm>
            <a:off x="6011863" y="4913313"/>
            <a:ext cx="2398712" cy="1944687"/>
            <a:chOff x="2049" y="3338"/>
            <a:chExt cx="1511" cy="1225"/>
          </a:xfrm>
        </p:grpSpPr>
        <p:sp>
          <p:nvSpPr>
            <p:cNvPr id="7" name="Line 5"/>
            <p:cNvSpPr>
              <a:spLocks noChangeShapeType="1"/>
            </p:cNvSpPr>
            <p:nvPr/>
          </p:nvSpPr>
          <p:spPr bwMode="auto">
            <a:xfrm flipV="1">
              <a:off x="2094" y="3338"/>
              <a:ext cx="1361" cy="36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Arc 6"/>
            <p:cNvSpPr>
              <a:spLocks noChangeArrowheads="1"/>
            </p:cNvSpPr>
            <p:nvPr/>
          </p:nvSpPr>
          <p:spPr bwMode="auto">
            <a:xfrm flipV="1">
              <a:off x="2245" y="3657"/>
              <a:ext cx="1073" cy="906"/>
            </a:xfrm>
            <a:custGeom>
              <a:avLst/>
              <a:gdLst>
                <a:gd name="T0" fmla="*/ 19880 w 19881"/>
                <a:gd name="T1" fmla="*/ 8444 h 21599"/>
                <a:gd name="T2" fmla="*/ 221 w 19881"/>
                <a:gd name="T3" fmla="*/ 21598 h 21599"/>
                <a:gd name="T4" fmla="*/ 19880 w 19881"/>
                <a:gd name="T5" fmla="*/ 8444 h 21599"/>
                <a:gd name="T6" fmla="*/ 221 w 19881"/>
                <a:gd name="T7" fmla="*/ 21598 h 21599"/>
                <a:gd name="T8" fmla="*/ 0 w 19881"/>
                <a:gd name="T9" fmla="*/ 0 h 2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81" h="21599" fill="none">
                  <a:moveTo>
                    <a:pt x="19880" y="8444"/>
                  </a:moveTo>
                  <a:cubicBezTo>
                    <a:pt x="16524" y="16346"/>
                    <a:pt x="8806" y="21510"/>
                    <a:pt x="221" y="21598"/>
                  </a:cubicBezTo>
                </a:path>
                <a:path w="19881" h="21599" stroke="0">
                  <a:moveTo>
                    <a:pt x="19880" y="8444"/>
                  </a:moveTo>
                  <a:cubicBezTo>
                    <a:pt x="16524" y="16346"/>
                    <a:pt x="8806" y="21510"/>
                    <a:pt x="221" y="21598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prstDash val="dash"/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2049" y="3429"/>
              <a:ext cx="19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a</a:t>
              </a:r>
              <a:endPara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3364" y="3973"/>
              <a:ext cx="19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b</a:t>
              </a:r>
              <a:endPara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 flipV="1">
              <a:off x="2094" y="3656"/>
              <a:ext cx="1406" cy="18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2094" y="3973"/>
              <a:ext cx="145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>
              <a:off x="2094" y="4109"/>
              <a:ext cx="1452" cy="119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95536" y="5182255"/>
            <a:ext cx="43204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err="1" smtClean="0">
                <a:solidFill>
                  <a:srgbClr val="FF0000"/>
                </a:solidFill>
              </a:rPr>
              <a:t>a,b</a:t>
            </a:r>
            <a:r>
              <a:rPr lang="zh-CN" altLang="en-US" sz="2800" b="1" smtClean="0">
                <a:solidFill>
                  <a:srgbClr val="FF0000"/>
                </a:solidFill>
              </a:rPr>
              <a:t>两点的机械能谁大？</a:t>
            </a:r>
            <a:endParaRPr lang="en-US" altLang="zh-CN" sz="2800" b="1" smtClean="0">
              <a:solidFill>
                <a:srgbClr val="FF0000"/>
              </a:solidFill>
            </a:endParaRPr>
          </a:p>
          <a:p>
            <a:r>
              <a:rPr lang="en-US" altLang="zh-CN" sz="2800" b="1" err="1" smtClean="0">
                <a:solidFill>
                  <a:srgbClr val="FF0000"/>
                </a:solidFill>
              </a:rPr>
              <a:t>a,b</a:t>
            </a:r>
            <a:r>
              <a:rPr lang="zh-CN" altLang="en-US" sz="2800" b="1" smtClean="0">
                <a:solidFill>
                  <a:srgbClr val="FF0000"/>
                </a:solidFill>
              </a:rPr>
              <a:t>两点的加速度谁大？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5841"/>
          <p:cNvSpPr txBox="1"/>
          <p:nvPr/>
        </p:nvSpPr>
        <p:spPr>
          <a:xfrm>
            <a:off x="74239" y="782322"/>
            <a:ext cx="9102030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smtClean="0">
                <a:latin typeface="+mn-ea"/>
                <a:cs typeface="Times New Roman" panose="02020603050405020304" charset="0"/>
              </a:rPr>
              <a:t>2</a:t>
            </a:r>
            <a:r>
              <a:rPr lang="zh-CN" altLang="en-US" sz="2800" b="1" smtClean="0">
                <a:latin typeface="+mn-ea"/>
                <a:cs typeface="Times New Roman" panose="02020603050405020304" charset="0"/>
              </a:rPr>
              <a:t>、关于</a:t>
            </a:r>
            <a:r>
              <a:rPr lang="zh-CN" altLang="en-US" sz="2800" b="1">
                <a:latin typeface="+mn-ea"/>
                <a:cs typeface="Times New Roman" panose="02020603050405020304" charset="0"/>
              </a:rPr>
              <a:t>电势和电势能的说法下列说法正确的是</a:t>
            </a:r>
            <a:r>
              <a:rPr lang="en-US" altLang="zh-CN" sz="2800" b="1">
                <a:latin typeface="+mn-ea"/>
                <a:cs typeface="Times New Roman" panose="02020603050405020304" charset="0"/>
              </a:rPr>
              <a:t>:</a:t>
            </a:r>
            <a:r>
              <a:rPr lang="zh-CN" altLang="en-US" sz="2800" b="1">
                <a:latin typeface="+mn-ea"/>
                <a:cs typeface="Times New Roman" panose="02020603050405020304" charset="0"/>
              </a:rPr>
              <a:t>（    ）</a:t>
            </a:r>
            <a:endParaRPr lang="en-US" altLang="zh-CN" sz="2800" b="1">
              <a:latin typeface="+mn-ea"/>
              <a:cs typeface="Times New Roman" panose="02020603050405020304" charset="0"/>
            </a:endParaRPr>
          </a:p>
        </p:txBody>
      </p:sp>
      <p:sp>
        <p:nvSpPr>
          <p:cNvPr id="5" name="文本框 35842"/>
          <p:cNvSpPr txBox="1"/>
          <p:nvPr/>
        </p:nvSpPr>
        <p:spPr>
          <a:xfrm>
            <a:off x="107504" y="1700808"/>
            <a:ext cx="8743950" cy="37534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+mn-ea"/>
                <a:cs typeface="Times New Roman" panose="02020603050405020304" charset="0"/>
              </a:rPr>
              <a:t>A.</a:t>
            </a:r>
            <a:r>
              <a:rPr lang="zh-CN" altLang="en-US" sz="2800" b="1">
                <a:latin typeface="+mn-ea"/>
                <a:cs typeface="Times New Roman" panose="02020603050405020304" charset="0"/>
              </a:rPr>
              <a:t>电荷在电场中电势越高的地方电势能越大；</a:t>
            </a:r>
            <a:endParaRPr lang="zh-CN" altLang="en-US" sz="2800" b="1">
              <a:latin typeface="+mn-ea"/>
              <a:cs typeface="Times New Roman" panose="0202060305040502030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2800" b="1">
                <a:latin typeface="+mn-ea"/>
                <a:cs typeface="Times New Roman" panose="02020603050405020304" charset="0"/>
              </a:rPr>
              <a:t>B.</a:t>
            </a:r>
            <a:r>
              <a:rPr lang="zh-CN" altLang="en-US" sz="2800" b="1">
                <a:latin typeface="+mn-ea"/>
                <a:cs typeface="Times New Roman" panose="02020603050405020304" charset="0"/>
              </a:rPr>
              <a:t>电荷在电场中电势越高的地方，电荷量越大所具有的电势能也越大；</a:t>
            </a:r>
            <a:endParaRPr lang="zh-CN" altLang="en-US" sz="2800" b="1">
              <a:latin typeface="+mn-ea"/>
              <a:cs typeface="Times New Roman" panose="0202060305040502030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2800" b="1">
                <a:latin typeface="+mn-ea"/>
                <a:cs typeface="Times New Roman" panose="02020603050405020304" charset="0"/>
              </a:rPr>
              <a:t>C.</a:t>
            </a:r>
            <a:r>
              <a:rPr lang="zh-CN" altLang="en-US" sz="2800" b="1">
                <a:latin typeface="+mn-ea"/>
                <a:cs typeface="Times New Roman" panose="02020603050405020304" charset="0"/>
              </a:rPr>
              <a:t>在正点电荷电场中的任意一点处，正电荷具有的电势能一定大于负电荷具有的电势能；</a:t>
            </a:r>
            <a:endParaRPr lang="zh-CN" altLang="en-US" sz="2800" b="1">
              <a:latin typeface="+mn-ea"/>
              <a:cs typeface="Times New Roman" panose="0202060305040502030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2800" b="1">
                <a:latin typeface="+mn-ea"/>
                <a:cs typeface="Times New Roman" panose="02020603050405020304" charset="0"/>
              </a:rPr>
              <a:t> D.</a:t>
            </a:r>
            <a:r>
              <a:rPr lang="zh-CN" altLang="en-US" sz="2800" b="1">
                <a:latin typeface="+mn-ea"/>
                <a:cs typeface="Times New Roman" panose="02020603050405020304" charset="0"/>
              </a:rPr>
              <a:t>在负点电荷电场中的任意一点处，正电荷具有的电势能一定小于负电荷具有的电势能。</a:t>
            </a:r>
            <a:endParaRPr lang="en-US" altLang="zh-CN" sz="2800" b="1">
              <a:latin typeface="+mn-ea"/>
              <a:cs typeface="Times New Roman" panose="02020603050405020304" charset="0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8045004" y="845167"/>
            <a:ext cx="8064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+mn-ea"/>
              </a:rPr>
              <a:t>CD</a:t>
            </a:r>
            <a:endParaRPr lang="en-US" altLang="zh-CN" sz="2400" b="1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50825" y="476250"/>
            <a:ext cx="8713788" cy="310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43966" tIns="71983" rIns="143966" bIns="71983">
            <a:spAutoFit/>
          </a:bodyPr>
          <a:lstStyle>
            <a:lvl1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 b="1" smtClean="0">
                <a:latin typeface="宋体" panose="02010600030101010101" pitchFamily="2" charset="-122"/>
              </a:rPr>
              <a:t>3</a:t>
            </a:r>
            <a:r>
              <a:rPr lang="zh-CN" altLang="en-US" sz="3200" b="1" smtClean="0">
                <a:latin typeface="宋体" panose="02010600030101010101" pitchFamily="2" charset="-122"/>
              </a:rPr>
              <a:t>、</a:t>
            </a:r>
            <a:r>
              <a:rPr lang="zh-CN" altLang="en-US" sz="3200" b="1">
                <a:latin typeface="宋体" panose="02010600030101010101" pitchFamily="2" charset="-122"/>
              </a:rPr>
              <a:t>如图所示，电场中有</a:t>
            </a:r>
            <a:r>
              <a:rPr lang="en-US" altLang="zh-CN" sz="3200" b="1">
                <a:latin typeface="宋体" panose="02010600030101010101" pitchFamily="2" charset="-122"/>
              </a:rPr>
              <a:t>A</a:t>
            </a:r>
            <a:r>
              <a:rPr lang="zh-CN" altLang="en-US" sz="3200" b="1">
                <a:latin typeface="宋体" panose="02010600030101010101" pitchFamily="2" charset="-122"/>
              </a:rPr>
              <a:t>、</a:t>
            </a:r>
            <a:r>
              <a:rPr lang="en-US" altLang="zh-CN" sz="3200" b="1">
                <a:latin typeface="宋体" panose="02010600030101010101" pitchFamily="2" charset="-122"/>
              </a:rPr>
              <a:t>B</a:t>
            </a:r>
            <a:r>
              <a:rPr lang="zh-CN" altLang="en-US" sz="3200" b="1">
                <a:latin typeface="宋体" panose="02010600030101010101" pitchFamily="2" charset="-122"/>
              </a:rPr>
              <a:t>两点，则下列说法中正确的是（      ）</a:t>
            </a:r>
            <a:endParaRPr lang="zh-CN" altLang="en-US" sz="3200" b="1">
              <a:latin typeface="宋体" panose="02010600030101010101" pitchFamily="2" charset="-122"/>
            </a:endParaRPr>
          </a:p>
          <a:p>
            <a:r>
              <a:rPr lang="en-US" altLang="zh-CN" sz="3200" b="1">
                <a:latin typeface="宋体" panose="02010600030101010101" pitchFamily="2" charset="-122"/>
              </a:rPr>
              <a:t>A</a:t>
            </a:r>
            <a:r>
              <a:rPr lang="zh-CN" altLang="en-US" sz="3200" b="1">
                <a:latin typeface="宋体" panose="02010600030101010101" pitchFamily="2" charset="-122"/>
              </a:rPr>
              <a:t>、电势</a:t>
            </a:r>
            <a:r>
              <a:rPr lang="en-US" altLang="zh-CN" sz="3200" b="1" i="1" err="1">
                <a:latin typeface="宋体" panose="02010600030101010101" pitchFamily="2" charset="-122"/>
              </a:rPr>
              <a:t>ψ</a:t>
            </a:r>
            <a:r>
              <a:rPr lang="en-US" altLang="zh-CN" sz="3200" b="1" i="1" baseline="-25000" err="1">
                <a:latin typeface="宋体" panose="02010600030101010101" pitchFamily="2" charset="-122"/>
              </a:rPr>
              <a:t>A</a:t>
            </a:r>
            <a:r>
              <a:rPr lang="en-US" altLang="zh-CN" sz="3200" b="1" i="1">
                <a:latin typeface="宋体" panose="02010600030101010101" pitchFamily="2" charset="-122"/>
              </a:rPr>
              <a:t>&gt; ψ</a:t>
            </a:r>
            <a:r>
              <a:rPr lang="en-US" altLang="zh-CN" sz="3200" b="1" i="1" baseline="-25000" err="1">
                <a:latin typeface="宋体" panose="02010600030101010101" pitchFamily="2" charset="-122"/>
              </a:rPr>
              <a:t>B</a:t>
            </a:r>
            <a:r>
              <a:rPr lang="en-US" altLang="zh-CN" sz="3200" b="1" i="1">
                <a:latin typeface="宋体" panose="02010600030101010101" pitchFamily="2" charset="-122"/>
              </a:rPr>
              <a:t>  </a:t>
            </a:r>
            <a:r>
              <a:rPr lang="zh-CN" altLang="en-US" sz="3200" b="1">
                <a:latin typeface="宋体" panose="02010600030101010101" pitchFamily="2" charset="-122"/>
              </a:rPr>
              <a:t>场强</a:t>
            </a:r>
            <a:r>
              <a:rPr lang="en-US" altLang="zh-CN" sz="3200" b="1">
                <a:latin typeface="宋体" panose="02010600030101010101" pitchFamily="2" charset="-122"/>
              </a:rPr>
              <a:t>E</a:t>
            </a:r>
            <a:r>
              <a:rPr lang="en-US" altLang="zh-CN" sz="3200" b="1" baseline="-25000">
                <a:latin typeface="宋体" panose="02010600030101010101" pitchFamily="2" charset="-122"/>
              </a:rPr>
              <a:t>A</a:t>
            </a:r>
            <a:r>
              <a:rPr lang="en-US" altLang="zh-CN" sz="3200" b="1">
                <a:latin typeface="宋体" panose="02010600030101010101" pitchFamily="2" charset="-122"/>
              </a:rPr>
              <a:t>&gt;E</a:t>
            </a:r>
            <a:r>
              <a:rPr lang="en-US" altLang="zh-CN" sz="3200" b="1" baseline="-25000">
                <a:latin typeface="宋体" panose="02010600030101010101" pitchFamily="2" charset="-122"/>
              </a:rPr>
              <a:t>B</a:t>
            </a:r>
            <a:endParaRPr lang="en-US" altLang="zh-CN" sz="3200" b="1" baseline="-25000">
              <a:latin typeface="宋体" panose="02010600030101010101" pitchFamily="2" charset="-122"/>
            </a:endParaRPr>
          </a:p>
          <a:p>
            <a:r>
              <a:rPr lang="en-US" altLang="zh-CN" sz="3200" b="1">
                <a:latin typeface="宋体" panose="02010600030101010101" pitchFamily="2" charset="-122"/>
              </a:rPr>
              <a:t>B</a:t>
            </a:r>
            <a:r>
              <a:rPr lang="zh-CN" altLang="en-US" sz="3200" b="1">
                <a:latin typeface="宋体" panose="02010600030101010101" pitchFamily="2" charset="-122"/>
              </a:rPr>
              <a:t>、电势</a:t>
            </a:r>
            <a:r>
              <a:rPr lang="en-US" altLang="zh-CN" sz="3200" b="1" i="1" err="1">
                <a:latin typeface="宋体" panose="02010600030101010101" pitchFamily="2" charset="-122"/>
              </a:rPr>
              <a:t>ψ</a:t>
            </a:r>
            <a:r>
              <a:rPr lang="en-US" altLang="zh-CN" sz="3200" b="1" i="1" baseline="-25000" err="1">
                <a:latin typeface="宋体" panose="02010600030101010101" pitchFamily="2" charset="-122"/>
              </a:rPr>
              <a:t>A</a:t>
            </a:r>
            <a:r>
              <a:rPr lang="en-US" altLang="zh-CN" sz="3200" b="1" i="1">
                <a:latin typeface="宋体" panose="02010600030101010101" pitchFamily="2" charset="-122"/>
              </a:rPr>
              <a:t>&gt; ψ</a:t>
            </a:r>
            <a:r>
              <a:rPr lang="en-US" altLang="zh-CN" sz="3200" b="1" i="1" baseline="-25000" err="1">
                <a:latin typeface="宋体" panose="02010600030101010101" pitchFamily="2" charset="-122"/>
              </a:rPr>
              <a:t>B</a:t>
            </a:r>
            <a:r>
              <a:rPr lang="en-US" altLang="zh-CN" sz="3200" b="1" i="1">
                <a:latin typeface="宋体" panose="02010600030101010101" pitchFamily="2" charset="-122"/>
              </a:rPr>
              <a:t>  </a:t>
            </a:r>
            <a:r>
              <a:rPr lang="zh-CN" altLang="en-US" sz="3200" b="1">
                <a:latin typeface="宋体" panose="02010600030101010101" pitchFamily="2" charset="-122"/>
              </a:rPr>
              <a:t>场强</a:t>
            </a:r>
            <a:r>
              <a:rPr lang="en-US" altLang="zh-CN" sz="3200" b="1">
                <a:latin typeface="宋体" panose="02010600030101010101" pitchFamily="2" charset="-122"/>
              </a:rPr>
              <a:t>E</a:t>
            </a:r>
            <a:r>
              <a:rPr lang="en-US" altLang="zh-CN" sz="3200" b="1" baseline="-25000">
                <a:latin typeface="宋体" panose="02010600030101010101" pitchFamily="2" charset="-122"/>
              </a:rPr>
              <a:t>A</a:t>
            </a:r>
            <a:r>
              <a:rPr lang="en-US" altLang="zh-CN" sz="3200" b="1">
                <a:latin typeface="宋体" panose="02010600030101010101" pitchFamily="2" charset="-122"/>
              </a:rPr>
              <a:t>&lt;E</a:t>
            </a:r>
            <a:r>
              <a:rPr lang="en-US" altLang="zh-CN" sz="3200" b="1" baseline="-25000">
                <a:latin typeface="宋体" panose="02010600030101010101" pitchFamily="2" charset="-122"/>
              </a:rPr>
              <a:t>B</a:t>
            </a:r>
            <a:endParaRPr lang="en-US" altLang="zh-CN" sz="3200" b="1" baseline="-25000">
              <a:latin typeface="宋体" panose="02010600030101010101" pitchFamily="2" charset="-122"/>
            </a:endParaRPr>
          </a:p>
          <a:p>
            <a:r>
              <a:rPr lang="en-US" altLang="zh-CN" sz="3200" b="1">
                <a:latin typeface="宋体" panose="02010600030101010101" pitchFamily="2" charset="-122"/>
              </a:rPr>
              <a:t>C</a:t>
            </a:r>
            <a:r>
              <a:rPr lang="zh-CN" altLang="en-US" sz="3200" b="1">
                <a:latin typeface="宋体" panose="02010600030101010101" pitchFamily="2" charset="-122"/>
              </a:rPr>
              <a:t>、将</a:t>
            </a:r>
            <a:r>
              <a:rPr lang="en-US" altLang="zh-CN" sz="3200" b="1">
                <a:latin typeface="宋体" panose="02010600030101010101" pitchFamily="2" charset="-122"/>
              </a:rPr>
              <a:t>+q</a:t>
            </a:r>
            <a:r>
              <a:rPr lang="zh-CN" altLang="en-US" sz="3200" b="1">
                <a:latin typeface="宋体" panose="02010600030101010101" pitchFamily="2" charset="-122"/>
              </a:rPr>
              <a:t>由</a:t>
            </a:r>
            <a:r>
              <a:rPr lang="en-US" altLang="zh-CN" sz="3200" b="1">
                <a:latin typeface="宋体" panose="02010600030101010101" pitchFamily="2" charset="-122"/>
              </a:rPr>
              <a:t>A</a:t>
            </a:r>
            <a:r>
              <a:rPr lang="zh-CN" altLang="en-US" sz="3200" b="1">
                <a:latin typeface="宋体" panose="02010600030101010101" pitchFamily="2" charset="-122"/>
              </a:rPr>
              <a:t>点移到</a:t>
            </a:r>
            <a:r>
              <a:rPr lang="en-US" altLang="zh-CN" sz="3200" b="1">
                <a:latin typeface="宋体" panose="02010600030101010101" pitchFamily="2" charset="-122"/>
              </a:rPr>
              <a:t>B</a:t>
            </a:r>
            <a:r>
              <a:rPr lang="zh-CN" altLang="en-US" sz="3200" b="1">
                <a:latin typeface="宋体" panose="02010600030101010101" pitchFamily="2" charset="-122"/>
              </a:rPr>
              <a:t>点，电场力做正功</a:t>
            </a:r>
            <a:endParaRPr lang="zh-CN" altLang="en-US" sz="3200" b="1">
              <a:latin typeface="宋体" panose="02010600030101010101" pitchFamily="2" charset="-122"/>
            </a:endParaRPr>
          </a:p>
          <a:p>
            <a:r>
              <a:rPr lang="en-US" altLang="zh-CN" sz="3200" b="1">
                <a:latin typeface="宋体" panose="02010600030101010101" pitchFamily="2" charset="-122"/>
              </a:rPr>
              <a:t>D</a:t>
            </a:r>
            <a:r>
              <a:rPr lang="zh-CN" altLang="en-US" sz="3200" b="1">
                <a:latin typeface="宋体" panose="02010600030101010101" pitchFamily="2" charset="-122"/>
              </a:rPr>
              <a:t>、将</a:t>
            </a:r>
            <a:r>
              <a:rPr lang="en-US" altLang="zh-CN" sz="3200" b="1">
                <a:latin typeface="宋体" panose="02010600030101010101" pitchFamily="2" charset="-122"/>
              </a:rPr>
              <a:t>-q</a:t>
            </a:r>
            <a:r>
              <a:rPr lang="zh-CN" altLang="en-US" sz="3200" b="1">
                <a:latin typeface="宋体" panose="02010600030101010101" pitchFamily="2" charset="-122"/>
              </a:rPr>
              <a:t>分别放在</a:t>
            </a:r>
            <a:r>
              <a:rPr lang="en-US" altLang="zh-CN" sz="3200" b="1">
                <a:latin typeface="宋体" panose="02010600030101010101" pitchFamily="2" charset="-122"/>
              </a:rPr>
              <a:t>A</a:t>
            </a:r>
            <a:r>
              <a:rPr lang="zh-CN" altLang="en-US" sz="3200" b="1">
                <a:latin typeface="宋体" panose="02010600030101010101" pitchFamily="2" charset="-122"/>
              </a:rPr>
              <a:t>、</a:t>
            </a:r>
            <a:r>
              <a:rPr lang="en-US" altLang="zh-CN" sz="3200" b="1">
                <a:latin typeface="宋体" panose="02010600030101010101" pitchFamily="2" charset="-122"/>
              </a:rPr>
              <a:t>B</a:t>
            </a:r>
            <a:r>
              <a:rPr lang="zh-CN" altLang="en-US" sz="3200" b="1">
                <a:latin typeface="宋体" panose="02010600030101010101" pitchFamily="2" charset="-122"/>
              </a:rPr>
              <a:t>两点时具有电势能</a:t>
            </a:r>
            <a:r>
              <a:rPr lang="en-US" altLang="zh-CN" sz="3200" b="1" err="1">
                <a:latin typeface="宋体" panose="02010600030101010101" pitchFamily="2" charset="-122"/>
              </a:rPr>
              <a:t>E</a:t>
            </a:r>
            <a:r>
              <a:rPr lang="en-US" altLang="zh-CN" sz="3200" b="1" baseline="-25000" err="1">
                <a:latin typeface="宋体" panose="02010600030101010101" pitchFamily="2" charset="-122"/>
              </a:rPr>
              <a:t>pA</a:t>
            </a:r>
            <a:r>
              <a:rPr lang="en-US" altLang="zh-CN" sz="3200" b="1">
                <a:latin typeface="宋体" panose="02010600030101010101" pitchFamily="2" charset="-122"/>
              </a:rPr>
              <a:t>&gt;E</a:t>
            </a:r>
            <a:r>
              <a:rPr lang="en-US" altLang="zh-CN" sz="3200" b="1" baseline="-25000" err="1">
                <a:latin typeface="宋体" panose="02010600030101010101" pitchFamily="2" charset="-122"/>
              </a:rPr>
              <a:t>pB</a:t>
            </a:r>
            <a:endParaRPr lang="en-US" altLang="zh-CN" sz="3200" b="1" baseline="-25000">
              <a:latin typeface="宋体" panose="02010600030101010101" pitchFamily="2" charset="-122"/>
            </a:endParaRPr>
          </a:p>
        </p:txBody>
      </p:sp>
      <p:grpSp>
        <p:nvGrpSpPr>
          <p:cNvPr id="5" name="Group 7"/>
          <p:cNvGrpSpPr/>
          <p:nvPr/>
        </p:nvGrpSpPr>
        <p:grpSpPr>
          <a:xfrm>
            <a:off x="2700338" y="3429000"/>
            <a:ext cx="2925762" cy="3230563"/>
            <a:chOff x="1701" y="2160"/>
            <a:chExt cx="1843" cy="2035"/>
          </a:xfrm>
        </p:grpSpPr>
        <p:sp>
          <p:nvSpPr>
            <p:cNvPr id="6" name="Text Box 8"/>
            <p:cNvSpPr txBox="1">
              <a:spLocks noChangeArrowheads="1"/>
            </p:cNvSpPr>
            <p:nvPr/>
          </p:nvSpPr>
          <p:spPr bwMode="auto">
            <a:xfrm>
              <a:off x="2472" y="3372"/>
              <a:ext cx="279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43966" tIns="71983" rIns="143966" bIns="71983">
              <a:spAutoFit/>
            </a:bodyPr>
            <a:lstStyle>
              <a:lvl1pPr defTabSz="14414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defTabSz="14414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14414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14414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14414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14414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14414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14414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14414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44145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楷体_GB2312" pitchFamily="49" charset="-122"/>
                  <a:ea typeface="楷体_GB2312" pitchFamily="49" charset="-122"/>
                </a:rPr>
                <a:t>A</a:t>
              </a:r>
              <a:endParaRPr kumimoji="0" lang="en-US" altLang="zh-CN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7" name="Text Box 9"/>
            <p:cNvSpPr txBox="1">
              <a:spLocks noChangeArrowheads="1"/>
            </p:cNvSpPr>
            <p:nvPr/>
          </p:nvSpPr>
          <p:spPr bwMode="auto">
            <a:xfrm>
              <a:off x="2919" y="2749"/>
              <a:ext cx="279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43966" tIns="71983" rIns="143966" bIns="71983">
              <a:spAutoFit/>
            </a:bodyPr>
            <a:lstStyle>
              <a:lvl1pPr defTabSz="14414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defTabSz="14414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14414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14414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14414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14414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14414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14414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14414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44145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楷体_GB2312" pitchFamily="49" charset="-122"/>
                  <a:ea typeface="楷体_GB2312" pitchFamily="49" charset="-122"/>
                </a:rPr>
                <a:t>B</a:t>
              </a:r>
              <a:endParaRPr kumimoji="0" lang="en-US" altLang="zh-CN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8" name="Text Box 10"/>
            <p:cNvSpPr txBox="1">
              <a:spLocks noChangeArrowheads="1"/>
            </p:cNvSpPr>
            <p:nvPr/>
          </p:nvSpPr>
          <p:spPr bwMode="auto">
            <a:xfrm>
              <a:off x="3265" y="2288"/>
              <a:ext cx="279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43966" tIns="71983" rIns="143966" bIns="71983">
              <a:spAutoFit/>
            </a:bodyPr>
            <a:lstStyle>
              <a:lvl1pPr defTabSz="14414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defTabSz="14414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14414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14414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14414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14414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14414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14414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14414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44145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楷体_GB2312" pitchFamily="49" charset="-122"/>
                  <a:ea typeface="楷体_GB2312" pitchFamily="49" charset="-122"/>
                </a:rPr>
                <a:t>E</a:t>
              </a:r>
              <a:endParaRPr kumimoji="0" lang="en-US" altLang="zh-CN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9" name="Arc 11"/>
            <p:cNvSpPr>
              <a:spLocks noChangeArrowheads="1"/>
            </p:cNvSpPr>
            <p:nvPr/>
          </p:nvSpPr>
          <p:spPr bwMode="auto">
            <a:xfrm flipV="1">
              <a:off x="2650" y="2542"/>
              <a:ext cx="893" cy="1653"/>
            </a:xfrm>
            <a:custGeom>
              <a:avLst/>
              <a:gdLst>
                <a:gd name="T0" fmla="*/ 1015 w 21600"/>
                <a:gd name="T1" fmla="*/ -1 h 23828"/>
                <a:gd name="T2" fmla="*/ 21600 w 21600"/>
                <a:gd name="T3" fmla="*/ 21576 h 23828"/>
                <a:gd name="T4" fmla="*/ 21482 w 21600"/>
                <a:gd name="T5" fmla="*/ 23828 h 23828"/>
                <a:gd name="T6" fmla="*/ 1015 w 21600"/>
                <a:gd name="T7" fmla="*/ -1 h 23828"/>
                <a:gd name="T8" fmla="*/ 21600 w 21600"/>
                <a:gd name="T9" fmla="*/ 21576 h 23828"/>
                <a:gd name="T10" fmla="*/ 21482 w 21600"/>
                <a:gd name="T11" fmla="*/ 23828 h 23828"/>
                <a:gd name="T12" fmla="*/ 0 w 21600"/>
                <a:gd name="T13" fmla="*/ 21576 h 23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00" h="23828" fill="none">
                  <a:moveTo>
                    <a:pt x="1015" y="-1"/>
                  </a:moveTo>
                  <a:cubicBezTo>
                    <a:pt x="12536" y="541"/>
                    <a:pt x="21600" y="10041"/>
                    <a:pt x="21600" y="21576"/>
                  </a:cubicBezTo>
                  <a:cubicBezTo>
                    <a:pt x="21600" y="22328"/>
                    <a:pt x="21560" y="23079"/>
                    <a:pt x="21482" y="23828"/>
                  </a:cubicBezTo>
                </a:path>
                <a:path w="21600" h="23828" stroke="0">
                  <a:moveTo>
                    <a:pt x="1015" y="-1"/>
                  </a:moveTo>
                  <a:cubicBezTo>
                    <a:pt x="12536" y="541"/>
                    <a:pt x="21600" y="10041"/>
                    <a:pt x="21600" y="21576"/>
                  </a:cubicBezTo>
                  <a:cubicBezTo>
                    <a:pt x="21600" y="22328"/>
                    <a:pt x="21560" y="23079"/>
                    <a:pt x="21482" y="23828"/>
                  </a:cubicBezTo>
                  <a:lnTo>
                    <a:pt x="0" y="21576"/>
                  </a:lnTo>
                  <a:close/>
                </a:path>
              </a:pathLst>
            </a:custGeom>
            <a:noFill/>
            <a:ln w="76200">
              <a:solidFill>
                <a:srgbClr val="00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Arc 12"/>
            <p:cNvSpPr>
              <a:spLocks noChangeArrowheads="1"/>
            </p:cNvSpPr>
            <p:nvPr/>
          </p:nvSpPr>
          <p:spPr bwMode="auto">
            <a:xfrm flipV="1">
              <a:off x="2194" y="2387"/>
              <a:ext cx="1094" cy="1428"/>
            </a:xfrm>
            <a:custGeom>
              <a:avLst/>
              <a:gdLst>
                <a:gd name="T0" fmla="*/ -1 w 21600"/>
                <a:gd name="T1" fmla="*/ 0 h 21600"/>
                <a:gd name="T2" fmla="*/ 21600 w 21600"/>
                <a:gd name="T3" fmla="*/ 21600 h 21600"/>
                <a:gd name="T4" fmla="*/ -1 w 21600"/>
                <a:gd name="T5" fmla="*/ 0 h 21600"/>
                <a:gd name="T6" fmla="*/ 21600 w 21600"/>
                <a:gd name="T7" fmla="*/ 21600 h 21600"/>
                <a:gd name="T8" fmla="*/ 0 w 21600"/>
                <a:gd name="T9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 fill="none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76200">
              <a:solidFill>
                <a:srgbClr val="00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Arc 13"/>
            <p:cNvSpPr>
              <a:spLocks noChangeArrowheads="1"/>
            </p:cNvSpPr>
            <p:nvPr/>
          </p:nvSpPr>
          <p:spPr bwMode="auto">
            <a:xfrm flipV="1">
              <a:off x="1701" y="2160"/>
              <a:ext cx="1343" cy="1146"/>
            </a:xfrm>
            <a:custGeom>
              <a:avLst/>
              <a:gdLst>
                <a:gd name="T0" fmla="*/ -1 w 21408"/>
                <a:gd name="T1" fmla="*/ 0 h 21600"/>
                <a:gd name="T2" fmla="*/ 21408 w 21408"/>
                <a:gd name="T3" fmla="*/ 18727 h 21600"/>
                <a:gd name="T4" fmla="*/ -1 w 21408"/>
                <a:gd name="T5" fmla="*/ 0 h 21600"/>
                <a:gd name="T6" fmla="*/ 21408 w 21408"/>
                <a:gd name="T7" fmla="*/ 18727 h 21600"/>
                <a:gd name="T8" fmla="*/ 0 w 21408"/>
                <a:gd name="T9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08" h="21600" fill="none">
                  <a:moveTo>
                    <a:pt x="-1" y="0"/>
                  </a:moveTo>
                  <a:cubicBezTo>
                    <a:pt x="10819" y="0"/>
                    <a:pt x="19969" y="8004"/>
                    <a:pt x="21408" y="18727"/>
                  </a:cubicBezTo>
                </a:path>
                <a:path w="21408" h="21600" stroke="0">
                  <a:moveTo>
                    <a:pt x="-1" y="0"/>
                  </a:moveTo>
                  <a:cubicBezTo>
                    <a:pt x="10819" y="0"/>
                    <a:pt x="19969" y="8004"/>
                    <a:pt x="21408" y="18727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76200">
              <a:solidFill>
                <a:srgbClr val="00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Oval 14"/>
            <p:cNvSpPr>
              <a:spLocks noChangeArrowheads="1"/>
            </p:cNvSpPr>
            <p:nvPr/>
          </p:nvSpPr>
          <p:spPr bwMode="auto">
            <a:xfrm>
              <a:off x="2591" y="3663"/>
              <a:ext cx="77" cy="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Oval 15"/>
            <p:cNvSpPr>
              <a:spLocks noChangeArrowheads="1"/>
            </p:cNvSpPr>
            <p:nvPr/>
          </p:nvSpPr>
          <p:spPr bwMode="auto">
            <a:xfrm>
              <a:off x="3165" y="2843"/>
              <a:ext cx="78" cy="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3033713" y="980728"/>
            <a:ext cx="1079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4414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144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144145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BC</a:t>
            </a:r>
            <a:endParaRPr kumimoji="0" lang="en-US" altLang="zh-CN" sz="3200" b="1" i="0" u="none" strike="noStrike" kern="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147"/>
          <p:cNvSpPr txBox="1">
            <a:spLocks noChangeArrowheads="1"/>
          </p:cNvSpPr>
          <p:nvPr/>
        </p:nvSpPr>
        <p:spPr bwMode="auto">
          <a:xfrm>
            <a:off x="79173" y="404664"/>
            <a:ext cx="8534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b="1" kern="0" smtClean="0">
                <a:solidFill>
                  <a:srgbClr val="3333CC"/>
                </a:solidFill>
                <a:latin typeface="宋体" panose="02010600030101010101" pitchFamily="2" charset="-122"/>
              </a:rPr>
              <a:t>问题</a:t>
            </a:r>
            <a:r>
              <a:rPr lang="en-US" altLang="zh-CN" sz="3200" b="1" kern="0" smtClean="0">
                <a:solidFill>
                  <a:srgbClr val="3333CC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3200" b="1" kern="0" smtClean="0">
                <a:solidFill>
                  <a:srgbClr val="3333CC"/>
                </a:solidFill>
                <a:latin typeface="宋体" panose="02010600030101010101" pitchFamily="2" charset="-122"/>
              </a:rPr>
              <a:t>：电场强度大的地方电势是否一定高？反之又如何呢？ </a:t>
            </a:r>
            <a:endParaRPr lang="zh-CN" altLang="en-US" sz="3200" b="1" kern="0" smtClean="0">
              <a:solidFill>
                <a:srgbClr val="3333CC"/>
              </a:solidFill>
              <a:latin typeface="宋体" panose="02010600030101010101" pitchFamily="2" charset="-122"/>
            </a:endParaRPr>
          </a:p>
        </p:txBody>
      </p:sp>
      <p:sp>
        <p:nvSpPr>
          <p:cNvPr id="5" name="文本框 6149"/>
          <p:cNvSpPr txBox="1">
            <a:spLocks noChangeArrowheads="1"/>
          </p:cNvSpPr>
          <p:nvPr/>
        </p:nvSpPr>
        <p:spPr bwMode="auto">
          <a:xfrm>
            <a:off x="712788" y="4751810"/>
            <a:ext cx="3505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200" b="1" i="1" kern="0" smtClean="0">
                <a:solidFill>
                  <a:srgbClr val="3333CC"/>
                </a:solidFill>
                <a:latin typeface="黑体" panose="02010609060101010101" charset="-122"/>
                <a:ea typeface="黑体" panose="02010609060101010101" charset="-122"/>
              </a:rPr>
              <a:t>E</a:t>
            </a:r>
            <a:r>
              <a:rPr lang="zh-CN" altLang="en-US" sz="3200" b="1" kern="0" smtClean="0">
                <a:solidFill>
                  <a:srgbClr val="3333CC"/>
                </a:solidFill>
                <a:latin typeface="黑体" panose="02010609060101010101" charset="-122"/>
                <a:ea typeface="黑体" panose="02010609060101010101" charset="-122"/>
              </a:rPr>
              <a:t>大处</a:t>
            </a:r>
            <a:r>
              <a:rPr lang="en-US" altLang="zh-CN" sz="3200" b="1" i="1" kern="0" smtClean="0">
                <a:solidFill>
                  <a:srgbClr val="3333CC"/>
                </a:solidFill>
                <a:latin typeface="黑体" panose="02010609060101010101" charset="-122"/>
                <a:ea typeface="黑体" panose="02010609060101010101" charset="-122"/>
              </a:rPr>
              <a:t>φ</a:t>
            </a:r>
            <a:r>
              <a:rPr lang="zh-CN" altLang="en-US" sz="3200" b="1" kern="0" smtClean="0">
                <a:solidFill>
                  <a:srgbClr val="3333CC"/>
                </a:solidFill>
                <a:latin typeface="黑体" panose="02010609060101010101" charset="-122"/>
                <a:ea typeface="黑体" panose="02010609060101010101" charset="-122"/>
              </a:rPr>
              <a:t>一定高 </a:t>
            </a:r>
            <a:endParaRPr lang="zh-CN" altLang="en-US" sz="3200" b="1" kern="0" smtClean="0">
              <a:solidFill>
                <a:srgbClr val="3333CC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" name="文本框 6151"/>
          <p:cNvSpPr txBox="1">
            <a:spLocks noChangeArrowheads="1"/>
          </p:cNvSpPr>
          <p:nvPr/>
        </p:nvSpPr>
        <p:spPr bwMode="auto">
          <a:xfrm>
            <a:off x="5524500" y="5529685"/>
            <a:ext cx="2895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zh-CN" altLang="en-US" sz="3200" b="1" kern="0" smtClean="0">
              <a:solidFill>
                <a:srgbClr val="3333CC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文本框 6152"/>
          <p:cNvSpPr txBox="1">
            <a:spLocks noChangeArrowheads="1"/>
          </p:cNvSpPr>
          <p:nvPr/>
        </p:nvSpPr>
        <p:spPr bwMode="auto">
          <a:xfrm>
            <a:off x="4962525" y="4751810"/>
            <a:ext cx="3733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200" b="1" i="1" kern="0" smtClean="0">
                <a:solidFill>
                  <a:srgbClr val="3333CC"/>
                </a:solidFill>
                <a:latin typeface="黑体" panose="02010609060101010101" charset="-122"/>
                <a:ea typeface="黑体" panose="02010609060101010101" charset="-122"/>
              </a:rPr>
              <a:t>E</a:t>
            </a:r>
            <a:r>
              <a:rPr lang="zh-CN" altLang="en-US" sz="3200" b="1" kern="0" smtClean="0">
                <a:solidFill>
                  <a:srgbClr val="3333CC"/>
                </a:solidFill>
                <a:latin typeface="黑体" panose="02010609060101010101" charset="-122"/>
                <a:ea typeface="黑体" panose="02010609060101010101" charset="-122"/>
              </a:rPr>
              <a:t>大处</a:t>
            </a:r>
            <a:r>
              <a:rPr lang="en-US" altLang="zh-CN" sz="3200" b="1" i="1" kern="0" smtClean="0">
                <a:solidFill>
                  <a:srgbClr val="3333CC"/>
                </a:solidFill>
                <a:latin typeface="黑体" panose="02010609060101010101" charset="-122"/>
                <a:ea typeface="黑体" panose="02010609060101010101" charset="-122"/>
              </a:rPr>
              <a:t>φ</a:t>
            </a:r>
            <a:r>
              <a:rPr lang="zh-CN" altLang="en-US" sz="3200" b="1" kern="0" smtClean="0">
                <a:solidFill>
                  <a:srgbClr val="3333CC"/>
                </a:solidFill>
                <a:latin typeface="黑体" panose="02010609060101010101" charset="-122"/>
                <a:ea typeface="黑体" panose="02010609060101010101" charset="-122"/>
              </a:rPr>
              <a:t>一定低</a:t>
            </a:r>
            <a:endParaRPr lang="zh-CN" altLang="en-US" sz="3200" b="1" kern="0" smtClean="0">
              <a:solidFill>
                <a:srgbClr val="3333CC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" name="文本框 6153"/>
          <p:cNvSpPr txBox="1">
            <a:spLocks noChangeArrowheads="1"/>
          </p:cNvSpPr>
          <p:nvPr/>
        </p:nvSpPr>
        <p:spPr bwMode="auto">
          <a:xfrm>
            <a:off x="738188" y="5399510"/>
            <a:ext cx="7391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i="1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E</a:t>
            </a:r>
            <a:r>
              <a:rPr lang="zh-CN" altLang="en-US" sz="3200" b="1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大处</a:t>
            </a:r>
            <a:r>
              <a:rPr lang="en-US" altLang="zh-CN" sz="3200" b="1" i="1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φ</a:t>
            </a:r>
            <a:r>
              <a:rPr lang="zh-CN" altLang="en-US" sz="3200" b="1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不一定高；</a:t>
            </a:r>
            <a:r>
              <a:rPr lang="en-US" altLang="zh-CN" sz="3200" b="1" i="1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φ</a:t>
            </a:r>
            <a:r>
              <a:rPr lang="zh-CN" altLang="en-US" sz="3200" b="1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高处</a:t>
            </a:r>
            <a:r>
              <a:rPr lang="en-US" altLang="zh-CN" sz="3200" b="1" i="1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E</a:t>
            </a:r>
            <a:r>
              <a:rPr lang="zh-CN" altLang="en-US" sz="3200" b="1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不一定大 </a:t>
            </a:r>
            <a:endParaRPr lang="zh-CN" altLang="en-US" sz="3200" b="1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9" name="图片 615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5813" y="2087985"/>
            <a:ext cx="3048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615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57700" y="1943523"/>
            <a:ext cx="2819400" cy="264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7173"/>
          <p:cNvSpPr txBox="1">
            <a:spLocks noChangeArrowheads="1"/>
          </p:cNvSpPr>
          <p:nvPr/>
        </p:nvSpPr>
        <p:spPr bwMode="auto">
          <a:xfrm>
            <a:off x="229377" y="483127"/>
            <a:ext cx="85693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CC6600"/>
                </a:solidFill>
                <a:latin typeface="宋体" panose="02010600030101010101" pitchFamily="2" charset="-122"/>
              </a:rPr>
              <a:t>问题</a:t>
            </a:r>
            <a:r>
              <a:rPr lang="en-US" altLang="zh-CN" sz="3200" b="1">
                <a:solidFill>
                  <a:srgbClr val="CC6600"/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3200" b="1">
                <a:solidFill>
                  <a:srgbClr val="CC6600"/>
                </a:solidFill>
                <a:latin typeface="宋体" panose="02010600030101010101" pitchFamily="2" charset="-122"/>
              </a:rPr>
              <a:t>：电场强度为零的点电势一定为零吗？反之又如何呢？ </a:t>
            </a:r>
            <a:endParaRPr lang="zh-CN" altLang="en-US" sz="3200" b="1">
              <a:solidFill>
                <a:srgbClr val="CC6600"/>
              </a:solidFill>
              <a:latin typeface="宋体" panose="02010600030101010101" pitchFamily="2" charset="-122"/>
            </a:endParaRPr>
          </a:p>
        </p:txBody>
      </p:sp>
      <p:sp>
        <p:nvSpPr>
          <p:cNvPr id="5" name="文本框 7174"/>
          <p:cNvSpPr txBox="1">
            <a:spLocks noChangeArrowheads="1"/>
          </p:cNvSpPr>
          <p:nvPr/>
        </p:nvSpPr>
        <p:spPr bwMode="auto">
          <a:xfrm>
            <a:off x="2699792" y="1124744"/>
            <a:ext cx="62499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b="1" kern="0" smtClean="0">
                <a:solidFill>
                  <a:srgbClr val="3333CC"/>
                </a:solidFill>
                <a:latin typeface="黑体" panose="02010609060101010101" charset="-122"/>
                <a:ea typeface="黑体" panose="02010609060101010101" charset="-122"/>
              </a:rPr>
              <a:t>（若规定无穷远处为零电势点 ）</a:t>
            </a:r>
            <a:endParaRPr lang="zh-CN" altLang="en-US" sz="3200" b="1" kern="0" smtClean="0">
              <a:solidFill>
                <a:srgbClr val="3333CC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719263" y="2598738"/>
            <a:ext cx="1173162" cy="1189037"/>
            <a:chOff x="1296" y="2262"/>
            <a:chExt cx="739" cy="749"/>
          </a:xfrm>
        </p:grpSpPr>
        <p:sp>
          <p:nvSpPr>
            <p:cNvPr id="7" name="直接连接符 7177"/>
            <p:cNvSpPr>
              <a:spLocks noChangeShapeType="1"/>
            </p:cNvSpPr>
            <p:nvPr/>
          </p:nvSpPr>
          <p:spPr bwMode="auto">
            <a:xfrm>
              <a:off x="1296" y="2832"/>
              <a:ext cx="6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文本框 7178"/>
            <p:cNvSpPr txBox="1">
              <a:spLocks noChangeArrowheads="1"/>
            </p:cNvSpPr>
            <p:nvPr/>
          </p:nvSpPr>
          <p:spPr bwMode="auto">
            <a:xfrm>
              <a:off x="1507" y="2262"/>
              <a:ext cx="528" cy="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 sz="7200" kern="0" smtClean="0">
                  <a:solidFill>
                    <a:sysClr val="windowText" lastClr="000000"/>
                  </a:solidFill>
                  <a:latin typeface="黑体" panose="02010609060101010101" charset="-122"/>
                  <a:ea typeface="黑体" panose="02010609060101010101" charset="-122"/>
                </a:rPr>
                <a:t>.</a:t>
              </a:r>
              <a:r>
                <a:rPr lang="en-US" altLang="zh-CN" b="1" kern="0" smtClean="0">
                  <a:solidFill>
                    <a:srgbClr val="3333CC"/>
                  </a:solidFill>
                  <a:latin typeface="黑体" panose="02010609060101010101" charset="-122"/>
                  <a:ea typeface="黑体" panose="02010609060101010101" charset="-122"/>
                </a:rPr>
                <a:t>O</a:t>
              </a:r>
              <a:endParaRPr lang="en-US" altLang="zh-CN" b="1" kern="0" smtClean="0">
                <a:solidFill>
                  <a:srgbClr val="3333CC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9" name="文本框 7179"/>
          <p:cNvSpPr txBox="1">
            <a:spLocks noChangeArrowheads="1"/>
          </p:cNvSpPr>
          <p:nvPr/>
        </p:nvSpPr>
        <p:spPr bwMode="auto">
          <a:xfrm>
            <a:off x="714375" y="4822825"/>
            <a:ext cx="3657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CC6600"/>
                </a:solidFill>
                <a:latin typeface="黑体" panose="02010609060101010101" charset="-122"/>
                <a:ea typeface="黑体" panose="02010609060101010101" charset="-122"/>
              </a:rPr>
              <a:t>对</a:t>
            </a:r>
            <a:r>
              <a:rPr lang="en-US" altLang="zh-CN" sz="2800" b="1">
                <a:solidFill>
                  <a:srgbClr val="CC6600"/>
                </a:solidFill>
                <a:latin typeface="黑体" panose="02010609060101010101" charset="-122"/>
                <a:ea typeface="黑体" panose="02010609060101010101" charset="-122"/>
              </a:rPr>
              <a:t>O</a:t>
            </a:r>
            <a:r>
              <a:rPr lang="zh-CN" altLang="en-US" sz="2800" b="1">
                <a:solidFill>
                  <a:srgbClr val="CC6600"/>
                </a:solidFill>
                <a:latin typeface="黑体" panose="02010609060101010101" charset="-122"/>
                <a:ea typeface="黑体" panose="02010609060101010101" charset="-122"/>
              </a:rPr>
              <a:t>点：</a:t>
            </a:r>
            <a:r>
              <a:rPr lang="en-US" altLang="zh-CN" sz="2800" b="1">
                <a:solidFill>
                  <a:srgbClr val="CC6600"/>
                </a:solidFill>
                <a:latin typeface="黑体" panose="02010609060101010101" charset="-122"/>
                <a:ea typeface="黑体" panose="02010609060101010101" charset="-122"/>
              </a:rPr>
              <a:t>E=0</a:t>
            </a:r>
            <a:r>
              <a:rPr lang="zh-CN" altLang="en-US" sz="2800" b="1">
                <a:solidFill>
                  <a:srgbClr val="CC6600"/>
                </a:solidFill>
                <a:latin typeface="黑体" panose="02010609060101010101" charset="-122"/>
                <a:ea typeface="黑体" panose="02010609060101010101" charset="-122"/>
              </a:rPr>
              <a:t>，</a:t>
            </a:r>
            <a:r>
              <a:rPr lang="en-US" altLang="zh-CN" sz="2800" b="1" i="1">
                <a:solidFill>
                  <a:srgbClr val="CC6600"/>
                </a:solidFill>
                <a:latin typeface="黑体" panose="02010609060101010101" charset="-122"/>
                <a:ea typeface="黑体" panose="02010609060101010101" charset="-122"/>
              </a:rPr>
              <a:t>φ</a:t>
            </a:r>
            <a:r>
              <a:rPr lang="en-US" altLang="zh-CN" sz="2800" b="1">
                <a:solidFill>
                  <a:srgbClr val="CC6600"/>
                </a:solidFill>
                <a:latin typeface="黑体" panose="02010609060101010101" charset="-122"/>
                <a:ea typeface="黑体" panose="02010609060101010101" charset="-122"/>
              </a:rPr>
              <a:t> ≠0</a:t>
            </a:r>
            <a:r>
              <a:rPr lang="en-US" altLang="zh-CN" sz="2800" b="1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 </a:t>
            </a:r>
            <a:endParaRPr lang="en-US" altLang="zh-CN" sz="2800" b="1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" name="文本框 7181"/>
          <p:cNvSpPr txBox="1">
            <a:spLocks noChangeArrowheads="1"/>
          </p:cNvSpPr>
          <p:nvPr/>
        </p:nvSpPr>
        <p:spPr bwMode="auto">
          <a:xfrm>
            <a:off x="6500813" y="2590800"/>
            <a:ext cx="838200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7200" kern="0" smtClean="0">
                <a:solidFill>
                  <a:sysClr val="windowText" lastClr="000000"/>
                </a:solidFill>
                <a:latin typeface="黑体" panose="02010609060101010101" charset="-122"/>
                <a:ea typeface="黑体" panose="02010609060101010101" charset="-122"/>
              </a:rPr>
              <a:t>.</a:t>
            </a:r>
            <a:r>
              <a:rPr lang="en-US" altLang="zh-CN" b="1" kern="0" smtClean="0">
                <a:solidFill>
                  <a:srgbClr val="3333CC"/>
                </a:solidFill>
                <a:latin typeface="黑体" panose="02010609060101010101" charset="-122"/>
                <a:ea typeface="黑体" panose="02010609060101010101" charset="-122"/>
              </a:rPr>
              <a:t>O</a:t>
            </a:r>
            <a:endParaRPr lang="en-US" altLang="zh-CN" b="1" kern="0" smtClean="0">
              <a:solidFill>
                <a:srgbClr val="3333CC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1" name="文本框 7183"/>
          <p:cNvSpPr txBox="1">
            <a:spLocks noChangeArrowheads="1"/>
          </p:cNvSpPr>
          <p:nvPr/>
        </p:nvSpPr>
        <p:spPr bwMode="auto">
          <a:xfrm>
            <a:off x="4868863" y="4759325"/>
            <a:ext cx="3657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CC6600"/>
                </a:solidFill>
                <a:latin typeface="黑体" panose="02010609060101010101" charset="-122"/>
                <a:ea typeface="黑体" panose="02010609060101010101" charset="-122"/>
              </a:rPr>
              <a:t>对</a:t>
            </a:r>
            <a:r>
              <a:rPr lang="en-US" altLang="zh-CN" sz="2800" b="1">
                <a:solidFill>
                  <a:srgbClr val="CC6600"/>
                </a:solidFill>
                <a:latin typeface="黑体" panose="02010609060101010101" charset="-122"/>
                <a:ea typeface="黑体" panose="02010609060101010101" charset="-122"/>
              </a:rPr>
              <a:t>O</a:t>
            </a:r>
            <a:r>
              <a:rPr lang="zh-CN" altLang="en-US" sz="2800" b="1">
                <a:solidFill>
                  <a:srgbClr val="CC6600"/>
                </a:solidFill>
                <a:latin typeface="黑体" panose="02010609060101010101" charset="-122"/>
                <a:ea typeface="黑体" panose="02010609060101010101" charset="-122"/>
              </a:rPr>
              <a:t>点：</a:t>
            </a:r>
            <a:r>
              <a:rPr lang="en-US" altLang="zh-CN" sz="2800" b="1" i="1">
                <a:solidFill>
                  <a:srgbClr val="CC6600"/>
                </a:solidFill>
                <a:latin typeface="黑体" panose="02010609060101010101" charset="-122"/>
                <a:ea typeface="黑体" panose="02010609060101010101" charset="-122"/>
              </a:rPr>
              <a:t>φ</a:t>
            </a:r>
            <a:r>
              <a:rPr lang="en-US" altLang="zh-CN" sz="2800" b="1">
                <a:solidFill>
                  <a:srgbClr val="CC6600"/>
                </a:solidFill>
                <a:latin typeface="黑体" panose="02010609060101010101" charset="-122"/>
                <a:ea typeface="黑体" panose="02010609060101010101" charset="-122"/>
              </a:rPr>
              <a:t> =0</a:t>
            </a:r>
            <a:r>
              <a:rPr lang="zh-CN" altLang="en-US" sz="2800" b="1">
                <a:solidFill>
                  <a:srgbClr val="CC6600"/>
                </a:solidFill>
                <a:latin typeface="黑体" panose="02010609060101010101" charset="-122"/>
                <a:ea typeface="黑体" panose="02010609060101010101" charset="-122"/>
              </a:rPr>
              <a:t>，</a:t>
            </a:r>
            <a:r>
              <a:rPr lang="en-US" altLang="zh-CN" sz="2800" b="1">
                <a:solidFill>
                  <a:srgbClr val="CC6600"/>
                </a:solidFill>
                <a:latin typeface="黑体" panose="02010609060101010101" charset="-122"/>
                <a:ea typeface="黑体" panose="02010609060101010101" charset="-122"/>
              </a:rPr>
              <a:t>E ≠0 </a:t>
            </a:r>
            <a:endParaRPr lang="en-US" altLang="zh-CN" sz="2800" b="1">
              <a:solidFill>
                <a:srgbClr val="CC66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2" name="文本框 7184"/>
          <p:cNvSpPr txBox="1">
            <a:spLocks noChangeArrowheads="1"/>
          </p:cNvSpPr>
          <p:nvPr/>
        </p:nvSpPr>
        <p:spPr bwMode="auto">
          <a:xfrm>
            <a:off x="641350" y="5346700"/>
            <a:ext cx="73310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i="1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E</a:t>
            </a:r>
            <a:r>
              <a:rPr lang="zh-CN" altLang="en-US" sz="2800" b="1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为零处</a:t>
            </a:r>
            <a:r>
              <a:rPr lang="en-US" altLang="zh-CN" sz="2800" b="1" i="1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φ</a:t>
            </a:r>
            <a:r>
              <a:rPr lang="zh-CN" altLang="en-US" sz="2800" b="1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不一定为零，</a:t>
            </a:r>
            <a:r>
              <a:rPr lang="en-US" altLang="zh-CN" sz="2800" b="1" i="1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φ</a:t>
            </a:r>
            <a:r>
              <a:rPr lang="zh-CN" altLang="en-US" sz="2800" b="1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为零处</a:t>
            </a:r>
            <a:r>
              <a:rPr lang="en-US" altLang="zh-CN" sz="2800" b="1" i="1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E</a:t>
            </a:r>
            <a:r>
              <a:rPr lang="zh-CN" altLang="en-US" sz="2800" b="1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不一定为零 </a:t>
            </a:r>
            <a:endParaRPr lang="zh-CN" altLang="en-US" sz="2800" b="1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3" name="图片 7190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2088" y="2278063"/>
            <a:ext cx="4114800" cy="256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719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6775" y="2073275"/>
            <a:ext cx="3886200" cy="257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直接连接符 14"/>
          <p:cNvSpPr>
            <a:spLocks noChangeShapeType="1"/>
          </p:cNvSpPr>
          <p:nvPr/>
        </p:nvSpPr>
        <p:spPr bwMode="auto">
          <a:xfrm flipH="1">
            <a:off x="6675438" y="2144713"/>
            <a:ext cx="0" cy="2743200"/>
          </a:xfrm>
          <a:prstGeom prst="line">
            <a:avLst/>
          </a:prstGeom>
          <a:noFill/>
          <a:ln w="38100">
            <a:solidFill>
              <a:srgbClr val="0000FF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kern="0" smtClean="0">
              <a:solidFill>
                <a:sysClr val="windowText" lastClr="000000"/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166938" y="2190750"/>
            <a:ext cx="182562" cy="2586038"/>
            <a:chOff x="1578" y="2005"/>
            <a:chExt cx="115" cy="1629"/>
          </a:xfrm>
        </p:grpSpPr>
        <p:grpSp>
          <p:nvGrpSpPr>
            <p:cNvPr id="17" name="组合 7186"/>
            <p:cNvGrpSpPr/>
            <p:nvPr/>
          </p:nvGrpSpPr>
          <p:grpSpPr>
            <a:xfrm>
              <a:off x="1626" y="2005"/>
              <a:ext cx="14" cy="1629"/>
              <a:chOff x="4128" y="2400"/>
              <a:chExt cx="14" cy="1629"/>
            </a:xfrm>
          </p:grpSpPr>
          <p:sp>
            <p:nvSpPr>
              <p:cNvPr id="19" name="直接连接符 7187"/>
              <p:cNvSpPr>
                <a:spLocks noChangeShapeType="1"/>
              </p:cNvSpPr>
              <p:nvPr/>
            </p:nvSpPr>
            <p:spPr bwMode="auto">
              <a:xfrm flipH="1" flipV="1">
                <a:off x="4128" y="2400"/>
                <a:ext cx="0" cy="768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0" name="直接连接符 7188"/>
              <p:cNvSpPr>
                <a:spLocks noChangeShapeType="1"/>
              </p:cNvSpPr>
              <p:nvPr/>
            </p:nvSpPr>
            <p:spPr bwMode="auto">
              <a:xfrm flipH="1">
                <a:off x="4142" y="3261"/>
                <a:ext cx="0" cy="768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18" name="椭圆 7189"/>
            <p:cNvSpPr>
              <a:spLocks noChangeArrowheads="1"/>
            </p:cNvSpPr>
            <p:nvPr/>
          </p:nvSpPr>
          <p:spPr bwMode="auto">
            <a:xfrm>
              <a:off x="1578" y="2771"/>
              <a:ext cx="115" cy="115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glas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glas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  <p:bldP spid="10" grpId="0"/>
      <p:bldP spid="11" grpId="0"/>
      <p:bldP spid="12" grpId="0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590550" y="1196975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一个电荷只在电场力作用下从电场中的</a:t>
            </a:r>
            <a:r>
              <a:rPr lang="en-US" altLang="zh-CN" sz="2400" b="1" smtClean="0"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点移到</a:t>
            </a:r>
            <a:r>
              <a:rPr lang="en-US" altLang="zh-CN" sz="2400" b="1" smtClean="0"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点时，电场力做了</a:t>
            </a:r>
            <a:r>
              <a:rPr lang="en-US" altLang="zh-CN" sz="2400" b="1" smtClean="0">
                <a:latin typeface="楷体_GB2312" pitchFamily="49" charset="-122"/>
                <a:ea typeface="楷体_GB2312" pitchFamily="49" charset="-122"/>
              </a:rPr>
              <a:t>5×10</a:t>
            </a:r>
            <a:r>
              <a:rPr lang="zh-CN" altLang="en-US" sz="2400" b="1" baseline="30000" smtClean="0">
                <a:latin typeface="楷体_GB2312" pitchFamily="49" charset="-122"/>
                <a:ea typeface="楷体_GB2312" pitchFamily="49" charset="-122"/>
              </a:rPr>
              <a:t>－</a:t>
            </a:r>
            <a:r>
              <a:rPr lang="en-US" altLang="zh-CN" sz="2400" b="1" baseline="30000" smtClean="0">
                <a:latin typeface="楷体_GB2312" pitchFamily="49" charset="-122"/>
                <a:ea typeface="楷体_GB2312" pitchFamily="49" charset="-122"/>
              </a:rPr>
              <a:t>6</a:t>
            </a:r>
            <a:r>
              <a:rPr lang="en-US" altLang="zh-CN" sz="2400" b="1" smtClean="0">
                <a:latin typeface="楷体_GB2312" pitchFamily="49" charset="-122"/>
                <a:ea typeface="楷体_GB2312" pitchFamily="49" charset="-122"/>
              </a:rPr>
              <a:t>J</a:t>
            </a: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的功，那么 </a:t>
            </a:r>
            <a:r>
              <a:rPr lang="en-US" altLang="zh-CN" sz="2400" b="1" smtClean="0">
                <a:latin typeface="楷体_GB2312" pitchFamily="49" charset="-122"/>
                <a:ea typeface="楷体_GB2312" pitchFamily="49" charset="-122"/>
              </a:rPr>
              <a:t>(        )</a:t>
            </a:r>
            <a:endParaRPr lang="en-US" altLang="zh-CN" sz="2400" b="1" smtClean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FontTx/>
              <a:buNone/>
            </a:pPr>
            <a:endParaRPr lang="en-US" altLang="zh-CN" sz="2400" b="1" smtClean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FontTx/>
              <a:buNone/>
            </a:pPr>
            <a:r>
              <a:rPr lang="en-US" altLang="zh-CN" sz="2400" b="1" smtClean="0"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．电荷在</a:t>
            </a:r>
            <a:r>
              <a:rPr lang="en-US" altLang="zh-CN" sz="2400" b="1" smtClean="0"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处时将具有</a:t>
            </a:r>
            <a:r>
              <a:rPr lang="en-US" altLang="zh-CN" sz="2400" b="1" smtClean="0">
                <a:latin typeface="楷体_GB2312" pitchFamily="49" charset="-122"/>
                <a:ea typeface="楷体_GB2312" pitchFamily="49" charset="-122"/>
              </a:rPr>
              <a:t>5×10</a:t>
            </a:r>
            <a:r>
              <a:rPr lang="zh-CN" altLang="en-US" sz="2400" b="1" baseline="30000" smtClean="0">
                <a:latin typeface="楷体_GB2312" pitchFamily="49" charset="-122"/>
                <a:ea typeface="楷体_GB2312" pitchFamily="49" charset="-122"/>
              </a:rPr>
              <a:t>－</a:t>
            </a:r>
            <a:r>
              <a:rPr lang="en-US" altLang="zh-CN" sz="2400" b="1" baseline="30000" smtClean="0">
                <a:latin typeface="楷体_GB2312" pitchFamily="49" charset="-122"/>
                <a:ea typeface="楷体_GB2312" pitchFamily="49" charset="-122"/>
              </a:rPr>
              <a:t>6</a:t>
            </a:r>
            <a:r>
              <a:rPr lang="en-US" altLang="zh-CN" sz="2400" b="1" smtClean="0">
                <a:latin typeface="楷体_GB2312" pitchFamily="49" charset="-122"/>
                <a:ea typeface="楷体_GB2312" pitchFamily="49" charset="-122"/>
              </a:rPr>
              <a:t>J </a:t>
            </a: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的电势能</a:t>
            </a:r>
            <a:endParaRPr lang="zh-CN" altLang="en-US" sz="2400" b="1" smtClean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FontTx/>
              <a:buNone/>
            </a:pPr>
            <a:endParaRPr lang="zh-CN" altLang="en-US" sz="2400" b="1" smtClean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FontTx/>
              <a:buNone/>
            </a:pPr>
            <a:r>
              <a:rPr lang="en-US" altLang="zh-CN" sz="2400" b="1" smtClean="0"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．电荷在</a:t>
            </a:r>
            <a:r>
              <a:rPr lang="en-US" altLang="zh-CN" sz="2400" b="1" smtClean="0"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处将具有</a:t>
            </a:r>
            <a:r>
              <a:rPr lang="en-US" altLang="zh-CN" sz="2400" b="1" smtClean="0">
                <a:latin typeface="楷体_GB2312" pitchFamily="49" charset="-122"/>
                <a:ea typeface="楷体_GB2312" pitchFamily="49" charset="-122"/>
              </a:rPr>
              <a:t>5×10</a:t>
            </a:r>
            <a:r>
              <a:rPr lang="zh-CN" altLang="en-US" sz="2400" b="1" baseline="30000" smtClean="0">
                <a:latin typeface="楷体_GB2312" pitchFamily="49" charset="-122"/>
                <a:ea typeface="楷体_GB2312" pitchFamily="49" charset="-122"/>
              </a:rPr>
              <a:t>－</a:t>
            </a:r>
            <a:r>
              <a:rPr lang="en-US" altLang="zh-CN" sz="2400" b="1" baseline="30000" smtClean="0">
                <a:latin typeface="楷体_GB2312" pitchFamily="49" charset="-122"/>
                <a:ea typeface="楷体_GB2312" pitchFamily="49" charset="-122"/>
              </a:rPr>
              <a:t>6</a:t>
            </a:r>
            <a:r>
              <a:rPr lang="en-US" altLang="zh-CN" sz="2400" b="1" smtClean="0">
                <a:latin typeface="楷体_GB2312" pitchFamily="49" charset="-122"/>
                <a:ea typeface="楷体_GB2312" pitchFamily="49" charset="-122"/>
              </a:rPr>
              <a:t>J </a:t>
            </a: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的动能</a:t>
            </a:r>
            <a:endParaRPr lang="zh-CN" altLang="en-US" sz="2400" b="1" smtClean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FontTx/>
              <a:buNone/>
            </a:pPr>
            <a:endParaRPr lang="zh-CN" altLang="en-US" sz="2400" b="1" smtClean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FontTx/>
              <a:buNone/>
            </a:pPr>
            <a:r>
              <a:rPr lang="en-US" altLang="zh-CN" sz="2400" b="1" smtClean="0">
                <a:latin typeface="楷体_GB2312" pitchFamily="49" charset="-122"/>
                <a:ea typeface="楷体_GB2312" pitchFamily="49" charset="-122"/>
              </a:rPr>
              <a:t>C</a:t>
            </a: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．电荷的电势能减少了</a:t>
            </a:r>
            <a:r>
              <a:rPr lang="en-US" altLang="zh-CN" sz="2400" b="1" smtClean="0">
                <a:latin typeface="楷体_GB2312" pitchFamily="49" charset="-122"/>
                <a:ea typeface="楷体_GB2312" pitchFamily="49" charset="-122"/>
              </a:rPr>
              <a:t>5×10</a:t>
            </a:r>
            <a:r>
              <a:rPr lang="zh-CN" altLang="en-US" sz="2400" b="1" baseline="30000" smtClean="0">
                <a:latin typeface="楷体_GB2312" pitchFamily="49" charset="-122"/>
                <a:ea typeface="楷体_GB2312" pitchFamily="49" charset="-122"/>
              </a:rPr>
              <a:t>－</a:t>
            </a:r>
            <a:r>
              <a:rPr lang="en-US" altLang="zh-CN" sz="2400" b="1" baseline="30000" smtClean="0">
                <a:latin typeface="楷体_GB2312" pitchFamily="49" charset="-122"/>
                <a:ea typeface="楷体_GB2312" pitchFamily="49" charset="-122"/>
              </a:rPr>
              <a:t>6</a:t>
            </a:r>
            <a:r>
              <a:rPr lang="en-US" altLang="zh-CN" sz="2400" b="1" smtClean="0">
                <a:latin typeface="楷体_GB2312" pitchFamily="49" charset="-122"/>
                <a:ea typeface="楷体_GB2312" pitchFamily="49" charset="-122"/>
              </a:rPr>
              <a:t>J </a:t>
            </a:r>
            <a:endParaRPr lang="en-US" altLang="zh-CN" sz="2400" b="1" smtClean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FontTx/>
              <a:buNone/>
            </a:pPr>
            <a:endParaRPr lang="en-US" altLang="zh-CN" sz="2400" b="1" smtClean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FontTx/>
              <a:buNone/>
            </a:pPr>
            <a:r>
              <a:rPr lang="en-US" altLang="zh-CN" sz="2400" b="1" smtClean="0">
                <a:latin typeface="楷体_GB2312" pitchFamily="49" charset="-122"/>
                <a:ea typeface="楷体_GB2312" pitchFamily="49" charset="-122"/>
              </a:rPr>
              <a:t>D</a:t>
            </a: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．电荷的动能增加了</a:t>
            </a:r>
            <a:r>
              <a:rPr lang="en-US" altLang="zh-CN" sz="2400" b="1" smtClean="0">
                <a:latin typeface="楷体_GB2312" pitchFamily="49" charset="-122"/>
                <a:ea typeface="楷体_GB2312" pitchFamily="49" charset="-122"/>
              </a:rPr>
              <a:t>5×10</a:t>
            </a:r>
            <a:r>
              <a:rPr lang="zh-CN" altLang="en-US" sz="2400" b="1" baseline="30000" smtClean="0">
                <a:latin typeface="楷体_GB2312" pitchFamily="49" charset="-122"/>
                <a:ea typeface="楷体_GB2312" pitchFamily="49" charset="-122"/>
              </a:rPr>
              <a:t>－</a:t>
            </a:r>
            <a:r>
              <a:rPr lang="en-US" altLang="zh-CN" sz="2400" b="1" baseline="30000" smtClean="0">
                <a:latin typeface="楷体_GB2312" pitchFamily="49" charset="-122"/>
                <a:ea typeface="楷体_GB2312" pitchFamily="49" charset="-122"/>
              </a:rPr>
              <a:t>6</a:t>
            </a:r>
            <a:r>
              <a:rPr lang="en-US" altLang="zh-CN" sz="2400" b="1" smtClean="0">
                <a:latin typeface="楷体_GB2312" pitchFamily="49" charset="-122"/>
                <a:ea typeface="楷体_GB2312" pitchFamily="49" charset="-122"/>
              </a:rPr>
              <a:t>J </a:t>
            </a:r>
            <a:endParaRPr lang="en-US" altLang="zh-CN" sz="2400" b="1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219700" y="1557338"/>
            <a:ext cx="93503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CD</a:t>
            </a:r>
            <a:endParaRPr lang="en-US" altLang="zh-CN" sz="3200" b="1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6" name="Group 6"/>
          <p:cNvGrpSpPr/>
          <p:nvPr/>
        </p:nvGrpSpPr>
        <p:grpSpPr>
          <a:xfrm>
            <a:off x="179388" y="188913"/>
            <a:ext cx="2089150" cy="792162"/>
            <a:chOff x="2743" y="210"/>
            <a:chExt cx="1498" cy="453"/>
          </a:xfrm>
        </p:grpSpPr>
        <p:sp>
          <p:nvSpPr>
            <p:cNvPr id="7" name="AutoShape 7"/>
            <p:cNvSpPr>
              <a:spLocks noChangeArrowheads="1"/>
            </p:cNvSpPr>
            <p:nvPr/>
          </p:nvSpPr>
          <p:spPr bwMode="auto">
            <a:xfrm>
              <a:off x="2789" y="210"/>
              <a:ext cx="1452" cy="408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AutoShape 8"/>
            <p:cNvSpPr>
              <a:spLocks noChangeArrowheads="1"/>
            </p:cNvSpPr>
            <p:nvPr/>
          </p:nvSpPr>
          <p:spPr bwMode="auto">
            <a:xfrm>
              <a:off x="2743" y="255"/>
              <a:ext cx="1452" cy="408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9525">
              <a:solidFill>
                <a:srgbClr val="3366FF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218540" y="301173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600" b="1" kern="10">
                <a:ln w="9525">
                  <a:solidFill>
                    <a:srgbClr val="FFFFFF"/>
                  </a:solidFill>
                  <a:miter lim="800000"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课堂小练</a:t>
            </a:r>
            <a:endParaRPr lang="zh-CN" altLang="en-US" sz="3600" b="1" kern="10">
              <a:ln w="9525">
                <a:solidFill>
                  <a:srgbClr val="FFFFFF"/>
                </a:solidFill>
                <a:miter lim="800000"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187450" y="836613"/>
            <a:ext cx="684053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3200" b="1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39750" y="188913"/>
            <a:ext cx="8066088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 panose="02010600030101010101" pitchFamily="2" charset="-122"/>
              </a:rPr>
              <a:t>一个试探电荷在电场中某点由静止释放</a:t>
            </a:r>
            <a:r>
              <a: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 panose="02010600030101010101" pitchFamily="2" charset="-122"/>
              </a:rPr>
              <a:t>,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 panose="02010600030101010101" pitchFamily="2" charset="-122"/>
              </a:rPr>
              <a:t>将如何运动</a:t>
            </a:r>
            <a:r>
              <a: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 panose="02010600030101010101" pitchFamily="2" charset="-122"/>
              </a:rPr>
              <a:t>?</a:t>
            </a:r>
            <a:endParaRPr kumimoji="0" lang="en-US" altLang="zh-CN" sz="3600" b="1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宋体" panose="02010600030101010101" pitchFamily="2" charset="-122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827088" y="1844675"/>
            <a:ext cx="81375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3200" b="1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7" name="Group 5"/>
          <p:cNvGrpSpPr/>
          <p:nvPr/>
        </p:nvGrpSpPr>
        <p:grpSpPr>
          <a:xfrm>
            <a:off x="3132138" y="1268413"/>
            <a:ext cx="4176712" cy="2089150"/>
            <a:chOff x="839" y="1026"/>
            <a:chExt cx="2631" cy="1316"/>
          </a:xfrm>
        </p:grpSpPr>
        <p:grpSp>
          <p:nvGrpSpPr>
            <p:cNvPr id="8" name="Group 6"/>
            <p:cNvGrpSpPr/>
            <p:nvPr/>
          </p:nvGrpSpPr>
          <p:grpSpPr>
            <a:xfrm>
              <a:off x="839" y="1162"/>
              <a:ext cx="2178" cy="1180"/>
              <a:chOff x="521" y="709"/>
              <a:chExt cx="2178" cy="1180"/>
            </a:xfrm>
          </p:grpSpPr>
          <p:sp>
            <p:nvSpPr>
              <p:cNvPr id="10" name="Line 7"/>
              <p:cNvSpPr>
                <a:spLocks noChangeShapeType="1"/>
              </p:cNvSpPr>
              <p:nvPr/>
            </p:nvSpPr>
            <p:spPr bwMode="auto">
              <a:xfrm>
                <a:off x="521" y="709"/>
                <a:ext cx="2178" cy="0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" name="Line 8"/>
              <p:cNvSpPr>
                <a:spLocks noChangeShapeType="1"/>
              </p:cNvSpPr>
              <p:nvPr/>
            </p:nvSpPr>
            <p:spPr bwMode="auto">
              <a:xfrm>
                <a:off x="521" y="1888"/>
                <a:ext cx="2178" cy="1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" name="Line 9"/>
              <p:cNvSpPr>
                <a:spLocks noChangeShapeType="1"/>
              </p:cNvSpPr>
              <p:nvPr/>
            </p:nvSpPr>
            <p:spPr bwMode="auto">
              <a:xfrm>
                <a:off x="521" y="1071"/>
                <a:ext cx="2178" cy="0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" name="Line 10"/>
              <p:cNvSpPr>
                <a:spLocks noChangeShapeType="1"/>
              </p:cNvSpPr>
              <p:nvPr/>
            </p:nvSpPr>
            <p:spPr bwMode="auto">
              <a:xfrm>
                <a:off x="521" y="1480"/>
                <a:ext cx="2178" cy="0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3107" y="1026"/>
              <a:ext cx="363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E</a:t>
              </a:r>
              <a:endPara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468313" y="3935413"/>
            <a:ext cx="820737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 panose="02010600030101010101" pitchFamily="2" charset="-122"/>
              </a:rPr>
              <a:t>在电场力作用下电荷做加速运动</a:t>
            </a:r>
            <a:r>
              <a: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 panose="02010600030101010101" pitchFamily="2" charset="-122"/>
              </a:rPr>
              <a:t>,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 panose="02010600030101010101" pitchFamily="2" charset="-122"/>
              </a:rPr>
              <a:t>一段时间后获得一定的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</a:rPr>
              <a:t>速度</a:t>
            </a:r>
            <a:r>
              <a: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 panose="02010600030101010101" pitchFamily="2" charset="-122"/>
              </a:rPr>
              <a:t>,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 panose="02010600030101010101" pitchFamily="2" charset="-122"/>
              </a:rPr>
              <a:t>试探电荷的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</a:rPr>
              <a:t>动能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 panose="02010600030101010101" pitchFamily="2" charset="-122"/>
              </a:rPr>
              <a:t>增加</a:t>
            </a:r>
            <a:endParaRPr kumimoji="0" lang="en-US" altLang="zh-CN" sz="3600" b="1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宋体" panose="02010600030101010101" pitchFamily="2" charset="-122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2627313" y="5373688"/>
            <a:ext cx="62642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3200" b="1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924300" y="2133600"/>
            <a:ext cx="431800" cy="579438"/>
            <a:chOff x="2472" y="1344"/>
            <a:chExt cx="272" cy="365"/>
          </a:xfrm>
        </p:grpSpPr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2472" y="1391"/>
              <a:ext cx="272" cy="272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00"/>
              </a:solidFill>
              <a:rou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Text Box 17"/>
            <p:cNvSpPr txBox="1">
              <a:spLocks noChangeArrowheads="1"/>
            </p:cNvSpPr>
            <p:nvPr/>
          </p:nvSpPr>
          <p:spPr bwMode="auto">
            <a:xfrm>
              <a:off x="2472" y="1344"/>
              <a:ext cx="272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0" cap="none" spc="0" normalizeH="0" baseline="0" noProof="0" smtClean="0">
                  <a:ln>
                    <a:noFill/>
                  </a:ln>
                  <a:solidFill>
                    <a:srgbClr val="CC0000"/>
                  </a:solidFill>
                  <a:effectLst/>
                  <a:uLnTx/>
                  <a:uFillTx/>
                  <a:ea typeface="新宋体" panose="02010609030101010101" pitchFamily="49" charset="-122"/>
                </a:rPr>
                <a:t>+</a:t>
              </a:r>
              <a:endPara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ea typeface="新宋体" panose="02010609030101010101" pitchFamily="49" charset="-122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283075" y="2133600"/>
            <a:ext cx="2305050" cy="579438"/>
            <a:chOff x="2925" y="1434"/>
            <a:chExt cx="1452" cy="365"/>
          </a:xfrm>
        </p:grpSpPr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2925" y="1616"/>
              <a:ext cx="998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Text Box 20"/>
            <p:cNvSpPr txBox="1">
              <a:spLocks noChangeArrowheads="1"/>
            </p:cNvSpPr>
            <p:nvPr/>
          </p:nvSpPr>
          <p:spPr bwMode="auto">
            <a:xfrm>
              <a:off x="4014" y="1434"/>
              <a:ext cx="363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F</a:t>
              </a:r>
              <a:endPara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043608" y="5382598"/>
            <a:ext cx="74818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</a:rPr>
              <a:t>什么能转换为动能的呢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</a:rPr>
              <a:t>?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pic>
        <p:nvPicPr>
          <p:cNvPr id="2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12382500" y="10198100"/>
            <a:ext cx="0" cy="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5"/>
          <p:cNvSpPr>
            <a:spLocks noChangeArrowheads="1"/>
          </p:cNvSpPr>
          <p:nvPr/>
        </p:nvSpPr>
        <p:spPr bwMode="auto">
          <a:xfrm>
            <a:off x="5549900" y="2078038"/>
            <a:ext cx="84138" cy="68262"/>
          </a:xfrm>
          <a:prstGeom prst="ellipse">
            <a:avLst/>
          </a:prstGeom>
          <a:solidFill>
            <a:srgbClr val="FF3399"/>
          </a:solidFill>
          <a:ln w="9525">
            <a:solidFill>
              <a:srgbClr val="FF3399"/>
            </a:solidFill>
            <a:rou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608638" y="1844675"/>
            <a:ext cx="6032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800" b="1">
                <a:solidFill>
                  <a:srgbClr val="FF3399"/>
                </a:solidFill>
                <a:ea typeface="新宋体" panose="02010609030101010101" pitchFamily="49" charset="-122"/>
              </a:rPr>
              <a:t>B</a:t>
            </a:r>
            <a:endParaRPr lang="en-US" altLang="zh-CN" sz="2800" b="1">
              <a:solidFill>
                <a:srgbClr val="FF3399"/>
              </a:solidFill>
              <a:ea typeface="新宋体" panose="02010609030101010101" pitchFamily="49" charset="-122"/>
            </a:endParaRP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>
            <a:off x="2422525" y="3698875"/>
            <a:ext cx="4130675" cy="1588"/>
          </a:xfrm>
          <a:prstGeom prst="line">
            <a:avLst/>
          </a:prstGeom>
          <a:noFill/>
          <a:ln w="28575">
            <a:solidFill>
              <a:srgbClr val="333399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Arc 10"/>
          <p:cNvSpPr>
            <a:spLocks noChangeArrowheads="1"/>
          </p:cNvSpPr>
          <p:nvPr/>
        </p:nvSpPr>
        <p:spPr bwMode="auto">
          <a:xfrm flipH="1">
            <a:off x="2820988" y="2120900"/>
            <a:ext cx="2925762" cy="1417638"/>
          </a:xfrm>
          <a:custGeom>
            <a:avLst/>
            <a:gdLst>
              <a:gd name="T0" fmla="*/ 1240 w 21600"/>
              <a:gd name="T1" fmla="*/ -1 h 21564"/>
              <a:gd name="T2" fmla="*/ 21600 w 21600"/>
              <a:gd name="T3" fmla="*/ 21564 h 21564"/>
              <a:gd name="T4" fmla="*/ 1240 w 21600"/>
              <a:gd name="T5" fmla="*/ -1 h 21564"/>
              <a:gd name="T6" fmla="*/ 21600 w 21600"/>
              <a:gd name="T7" fmla="*/ 21564 h 21564"/>
              <a:gd name="T8" fmla="*/ 0 w 21600"/>
              <a:gd name="T9" fmla="*/ 21564 h 21564"/>
              <a:gd name="T10" fmla="*/ 1240 w 21600"/>
              <a:gd name="T11" fmla="*/ -1 h 21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600" h="21564" fill="none">
                <a:moveTo>
                  <a:pt x="1240" y="-1"/>
                </a:moveTo>
                <a:cubicBezTo>
                  <a:pt x="12668" y="656"/>
                  <a:pt x="21600" y="10116"/>
                  <a:pt x="21600" y="21564"/>
                </a:cubicBezTo>
              </a:path>
              <a:path w="21600" h="21564" stroke="0">
                <a:moveTo>
                  <a:pt x="1240" y="-1"/>
                </a:moveTo>
                <a:cubicBezTo>
                  <a:pt x="12668" y="656"/>
                  <a:pt x="21600" y="10116"/>
                  <a:pt x="21600" y="21564"/>
                </a:cubicBezTo>
                <a:lnTo>
                  <a:pt x="0" y="21564"/>
                </a:lnTo>
                <a:lnTo>
                  <a:pt x="1240" y="-1"/>
                </a:lnTo>
                <a:close/>
              </a:path>
            </a:pathLst>
          </a:custGeom>
          <a:noFill/>
          <a:ln w="38100">
            <a:solidFill>
              <a:srgbClr val="00000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5741988" y="3228975"/>
            <a:ext cx="7381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0" cap="none" spc="0" normalizeH="0" baseline="0" noProof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</a:rPr>
              <a:t>M</a:t>
            </a:r>
            <a:endParaRPr kumimoji="0" lang="en-US" altLang="zh-CN" sz="2800" b="1" i="0" u="none" strike="noStrike" kern="0" cap="none" spc="0" normalizeH="0" baseline="0" noProof="0" smtClean="0">
              <a:ln>
                <a:noFill/>
              </a:ln>
              <a:solidFill>
                <a:srgbClr val="FF3399"/>
              </a:solidFill>
              <a:effectLst/>
              <a:uLnTx/>
              <a:uFillTx/>
            </a:endParaRPr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>
            <a:off x="2835275" y="3589338"/>
            <a:ext cx="2781300" cy="0"/>
          </a:xfrm>
          <a:prstGeom prst="line">
            <a:avLst/>
          </a:prstGeom>
          <a:noFill/>
          <a:ln w="28575">
            <a:solidFill>
              <a:srgbClr val="FF0066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2390775" y="1939925"/>
            <a:ext cx="4130675" cy="0"/>
          </a:xfrm>
          <a:prstGeom prst="line">
            <a:avLst/>
          </a:prstGeom>
          <a:noFill/>
          <a:ln w="28575">
            <a:solidFill>
              <a:srgbClr val="333399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2390775" y="2505075"/>
            <a:ext cx="4130675" cy="0"/>
          </a:xfrm>
          <a:prstGeom prst="line">
            <a:avLst/>
          </a:prstGeom>
          <a:noFill/>
          <a:ln w="28575">
            <a:solidFill>
              <a:srgbClr val="333399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2390775" y="3143250"/>
            <a:ext cx="4130675" cy="0"/>
          </a:xfrm>
          <a:prstGeom prst="line">
            <a:avLst/>
          </a:prstGeom>
          <a:noFill/>
          <a:ln w="28575">
            <a:solidFill>
              <a:srgbClr val="333399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 flipH="1">
            <a:off x="5611813" y="2151063"/>
            <a:ext cx="0" cy="1417637"/>
          </a:xfrm>
          <a:prstGeom prst="line">
            <a:avLst/>
          </a:prstGeom>
          <a:noFill/>
          <a:ln w="28575">
            <a:solidFill>
              <a:srgbClr val="FF0066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Text Box 18"/>
          <p:cNvSpPr txBox="1">
            <a:spLocks noChangeArrowheads="1"/>
          </p:cNvSpPr>
          <p:nvPr/>
        </p:nvSpPr>
        <p:spPr bwMode="auto">
          <a:xfrm>
            <a:off x="2317750" y="3228975"/>
            <a:ext cx="7064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800" b="1">
                <a:solidFill>
                  <a:srgbClr val="FF3399"/>
                </a:solidFill>
                <a:ea typeface="新宋体" panose="02010609030101010101" pitchFamily="49" charset="-122"/>
              </a:rPr>
              <a:t>A</a:t>
            </a:r>
            <a:endParaRPr lang="en-US" altLang="zh-CN" sz="2800" b="1">
              <a:solidFill>
                <a:srgbClr val="FF3399"/>
              </a:solidFill>
              <a:ea typeface="新宋体" panose="02010609030101010101" pitchFamily="49" charset="-122"/>
            </a:endParaRPr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 flipV="1">
            <a:off x="2808288" y="2147888"/>
            <a:ext cx="2838450" cy="1417637"/>
          </a:xfrm>
          <a:prstGeom prst="line">
            <a:avLst/>
          </a:prstGeom>
          <a:noFill/>
          <a:ln w="38100">
            <a:solidFill>
              <a:srgbClr val="333399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>
            <a:off x="2847975" y="3573463"/>
            <a:ext cx="823913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3386138" y="3635375"/>
            <a:ext cx="430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ea typeface="新宋体" panose="02010609030101010101" pitchFamily="49" charset="-122"/>
              </a:rPr>
              <a:t>F</a:t>
            </a:r>
            <a:endParaRPr lang="en-US" altLang="zh-CN" sz="2400" b="1">
              <a:solidFill>
                <a:srgbClr val="FF0000"/>
              </a:solidFill>
              <a:ea typeface="新宋体" panose="02010609030101010101" pitchFamily="49" charset="-122"/>
            </a:endParaRPr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3238500" y="3141663"/>
            <a:ext cx="3619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zh-CN" sz="28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ө</a:t>
            </a:r>
            <a:endParaRPr kumimoji="0" lang="en-US" altLang="zh-CN" sz="2800" b="1" i="0" u="none" strike="noStrike" kern="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19" name="Text Box 24"/>
          <p:cNvSpPr txBox="1">
            <a:spLocks noChangeArrowheads="1"/>
          </p:cNvSpPr>
          <p:nvPr/>
        </p:nvSpPr>
        <p:spPr bwMode="auto">
          <a:xfrm>
            <a:off x="2654300" y="3563938"/>
            <a:ext cx="514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b="1">
                <a:solidFill>
                  <a:srgbClr val="FF0066"/>
                </a:solidFill>
                <a:latin typeface="宋体" panose="02010600030101010101" pitchFamily="2" charset="-122"/>
              </a:rPr>
              <a:t>q</a:t>
            </a:r>
            <a:endParaRPr lang="en-US" altLang="zh-CN" sz="2400" b="1">
              <a:solidFill>
                <a:srgbClr val="FF0066"/>
              </a:solidFill>
              <a:latin typeface="宋体" panose="02010600030101010101" pitchFamily="2" charset="-122"/>
            </a:endParaRPr>
          </a:p>
        </p:txBody>
      </p:sp>
      <p:sp>
        <p:nvSpPr>
          <p:cNvPr id="20" name="Text Box 26"/>
          <p:cNvSpPr txBox="1">
            <a:spLocks noChangeArrowheads="1"/>
          </p:cNvSpPr>
          <p:nvPr/>
        </p:nvSpPr>
        <p:spPr bwMode="auto">
          <a:xfrm>
            <a:off x="3744913" y="4164013"/>
            <a:ext cx="56515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W</a:t>
            </a:r>
            <a:r>
              <a:rPr kumimoji="0" lang="zh-CN" altLang="en-US" sz="2800" b="1" i="0" u="none" strike="noStrike" kern="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</a:rPr>
              <a:t>甲</a:t>
            </a:r>
            <a:r>
              <a:rPr kumimoji="0" lang="en-US" altLang="zh-CN" sz="28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= F·|AB|cos</a:t>
            </a:r>
            <a:r>
              <a:rPr kumimoji="0" lang="el-GR" altLang="zh-CN" sz="28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θ</a:t>
            </a:r>
            <a:r>
              <a:rPr kumimoji="0" lang="en-US" altLang="zh-CN" sz="28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=qE·|AM|</a:t>
            </a:r>
            <a:endParaRPr kumimoji="0" lang="en-US" altLang="zh-CN" sz="2800" b="1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21" name="Text Box 27"/>
          <p:cNvSpPr txBox="1">
            <a:spLocks noChangeArrowheads="1"/>
          </p:cNvSpPr>
          <p:nvPr/>
        </p:nvSpPr>
        <p:spPr bwMode="auto">
          <a:xfrm>
            <a:off x="250825" y="1125538"/>
            <a:ext cx="76327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把正电荷沿不同路径从</a:t>
            </a: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点移到</a:t>
            </a: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电场力做功？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2" name="Oval 9"/>
          <p:cNvSpPr>
            <a:spLocks noChangeArrowheads="1"/>
          </p:cNvSpPr>
          <p:nvPr/>
        </p:nvSpPr>
        <p:spPr bwMode="auto">
          <a:xfrm>
            <a:off x="2733675" y="3511550"/>
            <a:ext cx="173038" cy="1428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</a:ln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+</a:t>
            </a:r>
            <a:endParaRPr kumimoji="0" lang="en-US" altLang="zh-CN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Text Box 28"/>
          <p:cNvSpPr txBox="1">
            <a:spLocks noChangeArrowheads="1"/>
          </p:cNvSpPr>
          <p:nvPr/>
        </p:nvSpPr>
        <p:spPr bwMode="auto">
          <a:xfrm>
            <a:off x="3887788" y="2508250"/>
            <a:ext cx="5032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000" b="1">
                <a:solidFill>
                  <a:srgbClr val="0033CC"/>
                </a:solidFill>
                <a:ea typeface="新宋体" panose="02010609030101010101" pitchFamily="49" charset="-122"/>
              </a:rPr>
              <a:t>甲</a:t>
            </a:r>
            <a:endParaRPr lang="zh-CN" altLang="en-US" sz="2000" b="1">
              <a:solidFill>
                <a:srgbClr val="0033CC"/>
              </a:solidFill>
              <a:ea typeface="新宋体" panose="02010609030101010101" pitchFamily="49" charset="-122"/>
            </a:endParaRPr>
          </a:p>
        </p:txBody>
      </p:sp>
      <p:sp>
        <p:nvSpPr>
          <p:cNvPr id="24" name="Text Box 29"/>
          <p:cNvSpPr txBox="1">
            <a:spLocks noChangeArrowheads="1"/>
          </p:cNvSpPr>
          <p:nvPr/>
        </p:nvSpPr>
        <p:spPr bwMode="auto">
          <a:xfrm>
            <a:off x="4752975" y="3155950"/>
            <a:ext cx="5032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000" b="1">
                <a:solidFill>
                  <a:srgbClr val="FF0000"/>
                </a:solidFill>
                <a:ea typeface="新宋体" panose="02010609030101010101" pitchFamily="49" charset="-122"/>
              </a:rPr>
              <a:t>乙</a:t>
            </a:r>
            <a:endParaRPr lang="zh-CN" altLang="en-US" sz="2000" b="1">
              <a:solidFill>
                <a:srgbClr val="FF0000"/>
              </a:solidFill>
              <a:ea typeface="新宋体" panose="02010609030101010101" pitchFamily="49" charset="-122"/>
            </a:endParaRPr>
          </a:p>
        </p:txBody>
      </p:sp>
      <p:sp>
        <p:nvSpPr>
          <p:cNvPr id="25" name="Text Box 30"/>
          <p:cNvSpPr txBox="1">
            <a:spLocks noChangeArrowheads="1"/>
          </p:cNvSpPr>
          <p:nvPr/>
        </p:nvSpPr>
        <p:spPr bwMode="auto">
          <a:xfrm>
            <a:off x="3168650" y="2076450"/>
            <a:ext cx="5032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000" b="1">
                <a:ea typeface="新宋体" panose="02010609030101010101" pitchFamily="49" charset="-122"/>
              </a:rPr>
              <a:t>丙</a:t>
            </a:r>
            <a:endParaRPr lang="zh-CN" altLang="en-US" sz="2000" b="1">
              <a:ea typeface="新宋体" panose="02010609030101010101" pitchFamily="49" charset="-122"/>
            </a:endParaRPr>
          </a:p>
        </p:txBody>
      </p:sp>
      <p:sp>
        <p:nvSpPr>
          <p:cNvPr id="26" name="Text Box 31"/>
          <p:cNvSpPr txBox="1">
            <a:spLocks noChangeArrowheads="1"/>
          </p:cNvSpPr>
          <p:nvPr/>
        </p:nvSpPr>
        <p:spPr bwMode="auto">
          <a:xfrm>
            <a:off x="360363" y="4164013"/>
            <a:ext cx="40671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沿甲路径电场力做功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" name="Text Box 32"/>
          <p:cNvSpPr txBox="1">
            <a:spLocks noChangeArrowheads="1"/>
          </p:cNvSpPr>
          <p:nvPr/>
        </p:nvSpPr>
        <p:spPr bwMode="auto">
          <a:xfrm>
            <a:off x="360363" y="4740275"/>
            <a:ext cx="40671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沿乙路径电场力做功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8" name="Text Box 33"/>
          <p:cNvSpPr txBox="1">
            <a:spLocks noChangeArrowheads="1"/>
          </p:cNvSpPr>
          <p:nvPr/>
        </p:nvSpPr>
        <p:spPr bwMode="auto">
          <a:xfrm>
            <a:off x="360363" y="5316538"/>
            <a:ext cx="40671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沿丙路径电场力做功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3744913" y="4740275"/>
            <a:ext cx="56515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W</a:t>
            </a:r>
            <a:r>
              <a:rPr kumimoji="0" lang="zh-CN" altLang="en-US" sz="2800" b="1" i="0" u="none" strike="noStrike" kern="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</a:rPr>
              <a:t>乙</a:t>
            </a:r>
            <a:r>
              <a:rPr kumimoji="0" lang="en-US" altLang="zh-CN" sz="28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= qE·|AM|</a:t>
            </a:r>
            <a:endParaRPr kumimoji="0" lang="en-US" altLang="zh-CN" sz="2800" b="1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3744913" y="5316538"/>
            <a:ext cx="56515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W</a:t>
            </a:r>
            <a:r>
              <a:rPr kumimoji="0" lang="zh-CN" altLang="en-US" sz="2800" b="1" i="0" u="none" strike="noStrike" kern="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</a:rPr>
              <a:t>丙</a:t>
            </a:r>
            <a:r>
              <a:rPr kumimoji="0" lang="en-US" altLang="zh-CN" sz="28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= qE·|AM|</a:t>
            </a:r>
            <a:endParaRPr kumimoji="0" lang="en-US" altLang="zh-CN" sz="2800" b="1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31" name="Text Box 36"/>
          <p:cNvSpPr txBox="1">
            <a:spLocks noChangeArrowheads="1"/>
          </p:cNvSpPr>
          <p:nvPr/>
        </p:nvSpPr>
        <p:spPr bwMode="auto">
          <a:xfrm>
            <a:off x="431800" y="5878513"/>
            <a:ext cx="40671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沿任意路径电场力做功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2" name="Text Box 37"/>
          <p:cNvSpPr txBox="1">
            <a:spLocks noChangeArrowheads="1"/>
          </p:cNvSpPr>
          <p:nvPr/>
        </p:nvSpPr>
        <p:spPr bwMode="auto">
          <a:xfrm>
            <a:off x="4102100" y="5892800"/>
            <a:ext cx="52943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W</a:t>
            </a:r>
            <a:r>
              <a:rPr kumimoji="0" lang="zh-CN" altLang="en-US" sz="2800" b="1" i="0" u="none" strike="noStrike" kern="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</a:rPr>
              <a:t>任意</a:t>
            </a:r>
            <a:r>
              <a:rPr kumimoji="0" lang="en-US" altLang="zh-CN" sz="28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=qE·|AM|</a:t>
            </a:r>
            <a:endParaRPr kumimoji="0" lang="en-US" altLang="zh-CN" sz="2800" b="1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grpSp>
        <p:nvGrpSpPr>
          <p:cNvPr id="33" name="Group 39"/>
          <p:cNvGrpSpPr/>
          <p:nvPr/>
        </p:nvGrpSpPr>
        <p:grpSpPr>
          <a:xfrm>
            <a:off x="179388" y="188913"/>
            <a:ext cx="3671887" cy="792162"/>
            <a:chOff x="2743" y="210"/>
            <a:chExt cx="1498" cy="453"/>
          </a:xfrm>
        </p:grpSpPr>
        <p:sp>
          <p:nvSpPr>
            <p:cNvPr id="34" name="AutoShape 40"/>
            <p:cNvSpPr>
              <a:spLocks noChangeArrowheads="1"/>
            </p:cNvSpPr>
            <p:nvPr/>
          </p:nvSpPr>
          <p:spPr bwMode="auto">
            <a:xfrm>
              <a:off x="2789" y="210"/>
              <a:ext cx="1452" cy="408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AutoShape 41"/>
            <p:cNvSpPr>
              <a:spLocks noChangeArrowheads="1"/>
            </p:cNvSpPr>
            <p:nvPr/>
          </p:nvSpPr>
          <p:spPr bwMode="auto">
            <a:xfrm>
              <a:off x="2743" y="255"/>
              <a:ext cx="1452" cy="408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9525">
              <a:solidFill>
                <a:srgbClr val="3366FF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WordArt 42"/>
            <p:cNvSpPr>
              <a:spLocks noChangeArrowheads="1" noChangeShapeType="1" noTextEdit="1"/>
            </p:cNvSpPr>
            <p:nvPr/>
          </p:nvSpPr>
          <p:spPr bwMode="auto">
            <a:xfrm>
              <a:off x="2835" y="346"/>
              <a:ext cx="1315" cy="22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1" i="0" u="none" strike="noStrike" kern="10" cap="none" spc="0" normalizeH="0" baseline="0" noProof="0" smtClean="0">
                  <a:ln w="9525">
                    <a:solidFill>
                      <a:srgbClr val="FFFFFF"/>
                    </a:solidFill>
                    <a:miter lim="800000"/>
                  </a:ln>
                  <a:solidFill>
                    <a:srgbClr val="FFFFFF"/>
                  </a:solidFill>
                  <a:effectLst>
                    <a:outerShdw dist="35921" dir="2700000" algn="ctr" rotWithShape="0">
                      <a:srgbClr val="808080">
                        <a:alpha val="79999"/>
                      </a:srgbClr>
                    </a:outerShdw>
                  </a:effectLst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一</a:t>
              </a:r>
              <a:r>
                <a:rPr kumimoji="0" lang="en-US" altLang="zh-CN" sz="3600" b="1" i="0" u="none" strike="noStrike" kern="10" cap="none" spc="0" normalizeH="0" baseline="0" noProof="0" smtClean="0">
                  <a:ln w="9525">
                    <a:solidFill>
                      <a:srgbClr val="FFFFFF"/>
                    </a:solidFill>
                    <a:miter lim="800000"/>
                  </a:ln>
                  <a:solidFill>
                    <a:srgbClr val="FFFFFF"/>
                  </a:solidFill>
                  <a:effectLst>
                    <a:outerShdw dist="35921" dir="2700000" algn="ctr" rotWithShape="0">
                      <a:srgbClr val="808080">
                        <a:alpha val="79999"/>
                      </a:srgbClr>
                    </a:outerShdw>
                  </a:effectLst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.</a:t>
              </a:r>
              <a:r>
                <a:rPr kumimoji="0" lang="zh-CN" altLang="en-US" sz="3600" b="1" i="0" u="none" strike="noStrike" kern="10" cap="none" spc="0" normalizeH="0" baseline="0" noProof="0" smtClean="0">
                  <a:ln w="9525">
                    <a:solidFill>
                      <a:srgbClr val="FFFFFF"/>
                    </a:solidFill>
                    <a:miter lim="800000"/>
                  </a:ln>
                  <a:solidFill>
                    <a:srgbClr val="FFFFFF"/>
                  </a:solidFill>
                  <a:effectLst>
                    <a:outerShdw dist="35921" dir="2700000" algn="ctr" rotWithShape="0">
                      <a:srgbClr val="808080">
                        <a:alpha val="79999"/>
                      </a:srgbClr>
                    </a:outerShdw>
                  </a:effectLst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静电力做功的特点</a:t>
              </a:r>
              <a:endParaRPr kumimoji="0" lang="zh-CN" altLang="en-US" sz="3600" b="1" i="0" u="none" strike="noStrike" kern="10" cap="none" spc="0" normalizeH="0" baseline="0" noProof="0" smtClean="0">
                <a:ln w="9525">
                  <a:solidFill>
                    <a:srgbClr val="FFFFFF"/>
                  </a:solidFill>
                  <a:miter lim="800000"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3" grpId="0" animBg="1"/>
      <p:bldP spid="15" grpId="0" animBg="1"/>
      <p:bldP spid="20" grpId="0"/>
      <p:bldP spid="23" grpId="0"/>
      <p:bldP spid="24" grpId="0"/>
      <p:bldP spid="25" grpId="0"/>
      <p:bldP spid="29" grpId="0"/>
      <p:bldP spid="30" grpId="0"/>
      <p:bldP spid="31" grpId="0"/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5"/>
          <p:cNvSpPr txBox="1"/>
          <p:nvPr/>
        </p:nvSpPr>
        <p:spPr>
          <a:xfrm>
            <a:off x="250825" y="990283"/>
            <a:ext cx="8458200" cy="16303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在</a:t>
            </a: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匀强电场中移动电荷时，静电力做的功与</a:t>
            </a: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电荷经过的</a:t>
            </a: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路径无关</a:t>
            </a:r>
            <a:r>
              <a:rPr kumimoji="0" lang="en-US" altLang="zh-CN" sz="32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只与电荷的</a:t>
            </a: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起始位置</a:t>
            </a: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和</a:t>
            </a: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终止位置</a:t>
            </a: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有</a:t>
            </a: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关。</a:t>
            </a:r>
            <a:endParaRPr kumimoji="0" lang="zh-CN" altLang="en-US" sz="36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Text Box 2"/>
          <p:cNvSpPr txBox="1"/>
          <p:nvPr/>
        </p:nvSpPr>
        <p:spPr>
          <a:xfrm>
            <a:off x="179512" y="260648"/>
            <a:ext cx="5761038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特点总结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Text Box 8"/>
          <p:cNvSpPr txBox="1"/>
          <p:nvPr/>
        </p:nvSpPr>
        <p:spPr>
          <a:xfrm>
            <a:off x="3595688" y="2160270"/>
            <a:ext cx="5113337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2400" b="1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对于非匀强电场也适用</a:t>
            </a:r>
            <a:r>
              <a:rPr lang="en-US" altLang="zh-CN" sz="2400" b="1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en-US" altLang="zh-CN" sz="2400" b="1">
              <a:solidFill>
                <a:srgbClr val="0000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573405" y="3458210"/>
          <a:ext cx="7997190" cy="2783840"/>
        </p:xfrm>
        <a:graphic>
          <a:graphicData uri="http://schemas.openxmlformats.org/drawingml/2006/table">
            <a:tbl>
              <a:tblPr firstRow="1" bandRow="1"/>
              <a:tblGrid>
                <a:gridCol w="3998595"/>
                <a:gridCol w="3998595"/>
              </a:tblGrid>
              <a:tr h="904240"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9pPr>
                    </a:lstStyle>
                    <a:p>
                      <a:pPr algn="ctr">
                        <a:buNone/>
                      </a:pPr>
                      <a:endParaRPr lang="zh-CN" altLang="en-US" sz="2400" b="1"/>
                    </a:p>
                  </a:txBody>
                  <a:tcPr vert="horz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99"/>
                    </a:solidFill>
                  </a:tcPr>
                </a:tc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9pPr>
                    </a:lstStyle>
                    <a:p>
                      <a:pPr algn="ctr">
                        <a:buNone/>
                      </a:pPr>
                      <a:r>
                        <a:rPr lang="zh-CN" altLang="en-US" sz="2400" b="1"/>
                        <a:t>能量转化</a:t>
                      </a:r>
                      <a:endParaRPr lang="zh-CN" altLang="en-US" sz="2400" b="1"/>
                    </a:p>
                  </a:txBody>
                  <a:tcPr vert="horz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99"/>
                    </a:solidFill>
                  </a:tcPr>
                </a:tc>
              </a:tr>
              <a:tr h="939800"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9pPr>
                    </a:lstStyle>
                    <a:p>
                      <a:pPr algn="ctr">
                        <a:buNone/>
                      </a:pPr>
                      <a:r>
                        <a:rPr lang="zh-CN" altLang="en-US" sz="2400" b="1"/>
                        <a:t>重力做功</a:t>
                      </a:r>
                      <a:endParaRPr lang="zh-CN" altLang="en-US" sz="2400" b="1"/>
                    </a:p>
                  </a:txBody>
                  <a:tcPr vert="horz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99">
                        <a:tint val="4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9pPr>
                    </a:lstStyle>
                    <a:p>
                      <a:pPr algn="ctr">
                        <a:buNone/>
                      </a:pPr>
                      <a:r>
                        <a:rPr lang="zh-CN" altLang="en-US" sz="2400" b="1"/>
                        <a:t>动能与重力势能相互转化</a:t>
                      </a:r>
                      <a:endParaRPr lang="zh-CN" altLang="en-US" sz="2400" b="1"/>
                    </a:p>
                  </a:txBody>
                  <a:tcPr vert="horz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99">
                        <a:tint val="40000"/>
                      </a:srgbClr>
                    </a:solidFill>
                  </a:tcPr>
                </a:tc>
              </a:tr>
              <a:tr h="939800"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9pPr>
                    </a:lstStyle>
                    <a:p>
                      <a:pPr algn="ctr">
                        <a:buNone/>
                      </a:pPr>
                      <a:r>
                        <a:rPr lang="zh-CN" altLang="en-US" sz="2400" b="1"/>
                        <a:t>电场力做功</a:t>
                      </a:r>
                      <a:endParaRPr lang="zh-CN" altLang="en-US" sz="2400" b="1"/>
                    </a:p>
                  </a:txBody>
                  <a:tcPr vert="horz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99">
                        <a:tint val="2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Arial" panose="020B0604020202020204"/>
                        </a:defRPr>
                      </a:lvl9pPr>
                    </a:lstStyle>
                    <a:p>
                      <a:pPr algn="ctr">
                        <a:buNone/>
                      </a:pPr>
                      <a:r>
                        <a:rPr lang="zh-CN" altLang="en-US" sz="2400" b="1"/>
                        <a:t>动能</a:t>
                      </a:r>
                      <a:r>
                        <a:rPr lang="zh-CN" altLang="en-US" sz="2400" b="1" smtClean="0"/>
                        <a:t>与电势能相互转化</a:t>
                      </a:r>
                      <a:endParaRPr lang="zh-CN" altLang="en-US" sz="2400" b="1"/>
                    </a:p>
                  </a:txBody>
                  <a:tcPr vert="horz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99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8" name="Text Box 8"/>
          <p:cNvSpPr txBox="1"/>
          <p:nvPr/>
        </p:nvSpPr>
        <p:spPr>
          <a:xfrm>
            <a:off x="2015173" y="2902585"/>
            <a:ext cx="5113337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类比重力与电场力做功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/>
          <p:nvPr/>
        </p:nvSpPr>
        <p:spPr>
          <a:xfrm>
            <a:off x="669264" y="3099039"/>
            <a:ext cx="8351838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+mn-ea"/>
              </a:rPr>
              <a:t>电场力对电荷做</a:t>
            </a:r>
            <a:r>
              <a:rPr lang="zh-CN" altLang="en-US" sz="3200" b="1">
                <a:solidFill>
                  <a:srgbClr val="FF0000"/>
                </a:solidFill>
                <a:latin typeface="+mn-ea"/>
              </a:rPr>
              <a:t>负功</a:t>
            </a:r>
            <a:r>
              <a:rPr lang="zh-CN" altLang="en-US" sz="3200" b="1">
                <a:latin typeface="+mn-ea"/>
              </a:rPr>
              <a:t>，电荷的电势能</a:t>
            </a:r>
            <a:r>
              <a:rPr lang="zh-CN" altLang="en-US" sz="3200" b="1">
                <a:solidFill>
                  <a:srgbClr val="FF0000"/>
                </a:solidFill>
                <a:latin typeface="+mn-ea"/>
              </a:rPr>
              <a:t>增大</a:t>
            </a:r>
            <a:endParaRPr lang="zh-CN" altLang="en-US" sz="3200" b="1">
              <a:solidFill>
                <a:srgbClr val="FF0000"/>
              </a:solidFill>
              <a:latin typeface="+mn-ea"/>
            </a:endParaRPr>
          </a:p>
        </p:txBody>
      </p:sp>
      <p:sp>
        <p:nvSpPr>
          <p:cNvPr id="6" name="Text Box 6"/>
          <p:cNvSpPr txBox="1"/>
          <p:nvPr/>
        </p:nvSpPr>
        <p:spPr>
          <a:xfrm>
            <a:off x="395288" y="836613"/>
            <a:ext cx="7993062" cy="1076325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txBody>
          <a:bodyPr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 1</a:t>
            </a: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、定义：电荷在电场中具有势能，称为电势能。同样用</a:t>
            </a:r>
            <a:r>
              <a:rPr kumimoji="0" lang="en-US" altLang="zh-CN" sz="3200" b="1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Ep</a:t>
            </a: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表示。</a:t>
            </a:r>
            <a:endParaRPr kumimoji="0" lang="zh-CN" altLang="en-US" sz="32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35113" y="5510742"/>
            <a:ext cx="4905375" cy="857250"/>
          </a:xfrm>
          <a:prstGeom prst="rect">
            <a:avLst/>
          </a:prstGeom>
        </p:spPr>
      </p:pic>
      <p:sp>
        <p:nvSpPr>
          <p:cNvPr id="8" name="Text Box 11"/>
          <p:cNvSpPr txBox="1"/>
          <p:nvPr/>
        </p:nvSpPr>
        <p:spPr>
          <a:xfrm>
            <a:off x="604353" y="4672561"/>
            <a:ext cx="8137525" cy="701675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txBody>
          <a:bodyPr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华文新魏" panose="02010800040101010101" pitchFamily="2" charset="-122"/>
              </a:rPr>
              <a:t>电场力做的功等于电势能的</a:t>
            </a: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华文新魏" panose="02010800040101010101" pitchFamily="2" charset="-122"/>
              </a:rPr>
              <a:t>减少量</a:t>
            </a:r>
            <a:endParaRPr kumimoji="0" lang="zh-CN" altLang="en-US" sz="32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9" name="Text Box 8"/>
          <p:cNvSpPr txBox="1"/>
          <p:nvPr/>
        </p:nvSpPr>
        <p:spPr>
          <a:xfrm>
            <a:off x="669264" y="3891201"/>
            <a:ext cx="7993063" cy="584200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txBody>
          <a:bodyPr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电场力对电荷做</a:t>
            </a: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正功</a:t>
            </a: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，电荷的电势能</a:t>
            </a: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减小</a:t>
            </a:r>
            <a:endParaRPr kumimoji="0" lang="zh-CN" altLang="en-US" sz="32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矩形 7"/>
          <p:cNvSpPr/>
          <p:nvPr/>
        </p:nvSpPr>
        <p:spPr>
          <a:xfrm>
            <a:off x="588328" y="2195830"/>
            <a:ext cx="585216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、电场力做功与电势能的关系</a:t>
            </a:r>
            <a:r>
              <a:rPr lang="en-US" altLang="zh-CN" sz="3200" b="1">
                <a:latin typeface="Arial" panose="020B0604020202020204" pitchFamily="34" charset="0"/>
                <a:ea typeface="宋体" panose="02010600030101010101" pitchFamily="2" charset="-122"/>
              </a:rPr>
              <a:t>:</a:t>
            </a:r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左大括号 10"/>
          <p:cNvSpPr/>
          <p:nvPr/>
        </p:nvSpPr>
        <p:spPr>
          <a:xfrm>
            <a:off x="596239" y="3241914"/>
            <a:ext cx="73025" cy="1081088"/>
          </a:xfrm>
          <a:prstGeom prst="leftBrace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Arial" panose="020B0604020202020204"/>
            </a:endParaRPr>
          </a:p>
        </p:txBody>
      </p:sp>
      <p:grpSp>
        <p:nvGrpSpPr>
          <p:cNvPr id="13" name="Group 4"/>
          <p:cNvGrpSpPr/>
          <p:nvPr/>
        </p:nvGrpSpPr>
        <p:grpSpPr>
          <a:xfrm>
            <a:off x="115235" y="67777"/>
            <a:ext cx="2089150" cy="792162"/>
            <a:chOff x="2743" y="210"/>
            <a:chExt cx="1498" cy="453"/>
          </a:xfrm>
        </p:grpSpPr>
        <p:sp>
          <p:nvSpPr>
            <p:cNvPr id="14" name="AutoShape 5"/>
            <p:cNvSpPr>
              <a:spLocks noChangeArrowheads="1"/>
            </p:cNvSpPr>
            <p:nvPr/>
          </p:nvSpPr>
          <p:spPr bwMode="auto">
            <a:xfrm>
              <a:off x="2789" y="210"/>
              <a:ext cx="1452" cy="408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AutoShape 6"/>
            <p:cNvSpPr>
              <a:spLocks noChangeArrowheads="1"/>
            </p:cNvSpPr>
            <p:nvPr/>
          </p:nvSpPr>
          <p:spPr bwMode="auto">
            <a:xfrm>
              <a:off x="2743" y="255"/>
              <a:ext cx="1452" cy="408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9525">
              <a:solidFill>
                <a:srgbClr val="3366FF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WordArt 7"/>
            <p:cNvSpPr>
              <a:spLocks noChangeArrowheads="1" noChangeShapeType="1" noTextEdit="1"/>
            </p:cNvSpPr>
            <p:nvPr/>
          </p:nvSpPr>
          <p:spPr bwMode="auto">
            <a:xfrm>
              <a:off x="2835" y="346"/>
              <a:ext cx="1315" cy="22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1" i="0" u="none" strike="noStrike" kern="10" cap="none" spc="0" normalizeH="0" baseline="0" noProof="0" smtClean="0">
                  <a:ln w="9525">
                    <a:solidFill>
                      <a:srgbClr val="FFFFFF"/>
                    </a:solidFill>
                    <a:miter lim="800000"/>
                  </a:ln>
                  <a:solidFill>
                    <a:srgbClr val="FFFFFF"/>
                  </a:solidFill>
                  <a:effectLst>
                    <a:outerShdw dist="35921" dir="2700000" algn="ctr" rotWithShape="0">
                      <a:srgbClr val="808080">
                        <a:alpha val="79999"/>
                      </a:srgbClr>
                    </a:outerShdw>
                  </a:effectLst>
                  <a:uLnTx/>
                  <a:uFillTx/>
                  <a:latin typeface="黑体" panose="02010609060101010101" charset="-122"/>
                  <a:ea typeface="黑体" panose="02010609060101010101" charset="-122"/>
                </a:rPr>
                <a:t>二</a:t>
              </a:r>
              <a:r>
                <a:rPr kumimoji="0" lang="en-US" altLang="zh-CN" sz="3600" b="1" i="0" u="none" strike="noStrike" kern="10" cap="none" spc="0" normalizeH="0" baseline="0" noProof="0" smtClean="0">
                  <a:ln w="9525">
                    <a:solidFill>
                      <a:srgbClr val="FFFFFF"/>
                    </a:solidFill>
                    <a:miter lim="800000"/>
                  </a:ln>
                  <a:solidFill>
                    <a:srgbClr val="FFFFFF"/>
                  </a:solidFill>
                  <a:effectLst>
                    <a:outerShdw dist="35921" dir="2700000" algn="ctr" rotWithShape="0">
                      <a:srgbClr val="808080">
                        <a:alpha val="79999"/>
                      </a:srgbClr>
                    </a:outerShdw>
                  </a:effectLst>
                  <a:uLnTx/>
                  <a:uFillTx/>
                  <a:latin typeface="黑体" panose="02010609060101010101" charset="-122"/>
                  <a:ea typeface="黑体" panose="02010609060101010101" charset="-122"/>
                </a:rPr>
                <a:t>.</a:t>
              </a:r>
              <a:r>
                <a:rPr kumimoji="0" lang="zh-CN" altLang="en-US" sz="3600" b="1" i="0" u="none" strike="noStrike" kern="10" cap="none" spc="0" normalizeH="0" baseline="0" noProof="0" smtClean="0">
                  <a:ln w="9525">
                    <a:solidFill>
                      <a:srgbClr val="FFFFFF"/>
                    </a:solidFill>
                    <a:miter lim="800000"/>
                  </a:ln>
                  <a:solidFill>
                    <a:srgbClr val="FFFFFF"/>
                  </a:solidFill>
                  <a:effectLst>
                    <a:outerShdw dist="35921" dir="2700000" algn="ctr" rotWithShape="0">
                      <a:srgbClr val="808080">
                        <a:alpha val="79999"/>
                      </a:srgbClr>
                    </a:outerShdw>
                  </a:effectLst>
                  <a:uLnTx/>
                  <a:uFillTx/>
                  <a:latin typeface="黑体" panose="02010609060101010101" charset="-122"/>
                  <a:ea typeface="黑体" panose="02010609060101010101" charset="-122"/>
                </a:rPr>
                <a:t>电势能</a:t>
              </a:r>
              <a:endParaRPr kumimoji="0" lang="zh-CN" altLang="en-US" sz="3600" b="1" i="0" u="none" strike="noStrike" kern="10" cap="none" spc="0" normalizeH="0" baseline="0" noProof="0" smtClean="0">
                <a:ln w="9525">
                  <a:solidFill>
                    <a:srgbClr val="FFFFFF"/>
                  </a:solidFill>
                  <a:miter lim="800000"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9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684213" y="1050925"/>
            <a:ext cx="8280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zh-CN" altLang="zh-CN" sz="3200" b="1">
              <a:ea typeface="新宋体" panose="02010609030101010101" pitchFamily="49" charset="-122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23850" y="1268413"/>
            <a:ext cx="83883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50000"/>
              </a:spcBef>
            </a:pP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如图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在场强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E=10</a:t>
            </a:r>
            <a:r>
              <a:rPr lang="en-US" altLang="zh-CN" sz="2400" b="1" baseline="3000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N/C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的匀强电场中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点电荷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q=+1c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从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移动到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B,AB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相距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L=1m,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电场力做功为多少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?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电势能如何变化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?</a:t>
            </a:r>
            <a:endParaRPr lang="en-US" altLang="zh-CN" sz="24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6551613" y="2536825"/>
            <a:ext cx="23764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ea typeface="华文新魏" panose="02010800040101010101" pitchFamily="2" charset="-122"/>
              </a:rPr>
              <a:t>电势能减少</a:t>
            </a:r>
            <a:endParaRPr lang="zh-CN" altLang="en-US" sz="3200" b="1">
              <a:solidFill>
                <a:srgbClr val="FF0000"/>
              </a:solidFill>
              <a:ea typeface="华文新魏" panose="02010800040101010101" pitchFamily="2" charset="-122"/>
            </a:endParaRPr>
          </a:p>
        </p:txBody>
      </p:sp>
      <p:graphicFrame>
        <p:nvGraphicFramePr>
          <p:cNvPr id="7" name="Object 21"/>
          <p:cNvGraphicFramePr>
            <a:graphicFrameLocks noChangeAspect="1"/>
          </p:cNvGraphicFramePr>
          <p:nvPr/>
        </p:nvGraphicFramePr>
        <p:xfrm>
          <a:off x="4824413" y="2565400"/>
          <a:ext cx="1512887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" r:id="rId1" imgW="694690" imgH="185420" progId="Equation.3">
                  <p:embed/>
                </p:oleObj>
              </mc:Choice>
              <mc:Fallback>
                <p:oleObj name="" r:id="rId1" imgW="694690" imgH="18542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4824413" y="2565400"/>
                        <a:ext cx="1512887" cy="57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34"/>
          <p:cNvGrpSpPr/>
          <p:nvPr/>
        </p:nvGrpSpPr>
        <p:grpSpPr>
          <a:xfrm>
            <a:off x="539750" y="2276475"/>
            <a:ext cx="4103688" cy="1873250"/>
            <a:chOff x="2744" y="1842"/>
            <a:chExt cx="2585" cy="1180"/>
          </a:xfrm>
        </p:grpSpPr>
        <p:grpSp>
          <p:nvGrpSpPr>
            <p:cNvPr id="9" name="Group 6"/>
            <p:cNvGrpSpPr/>
            <p:nvPr/>
          </p:nvGrpSpPr>
          <p:grpSpPr>
            <a:xfrm>
              <a:off x="2925" y="1842"/>
              <a:ext cx="2404" cy="1180"/>
              <a:chOff x="2925" y="1842"/>
              <a:chExt cx="2404" cy="1180"/>
            </a:xfrm>
          </p:grpSpPr>
          <p:sp>
            <p:nvSpPr>
              <p:cNvPr id="18" name="Line 7"/>
              <p:cNvSpPr>
                <a:spLocks noChangeShapeType="1"/>
              </p:cNvSpPr>
              <p:nvPr/>
            </p:nvSpPr>
            <p:spPr bwMode="auto">
              <a:xfrm>
                <a:off x="2925" y="2024"/>
                <a:ext cx="2086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" name="Line 8"/>
              <p:cNvSpPr>
                <a:spLocks noChangeShapeType="1"/>
              </p:cNvSpPr>
              <p:nvPr/>
            </p:nvSpPr>
            <p:spPr bwMode="auto">
              <a:xfrm>
                <a:off x="2925" y="2341"/>
                <a:ext cx="2086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" name="Line 9"/>
              <p:cNvSpPr>
                <a:spLocks noChangeShapeType="1"/>
              </p:cNvSpPr>
              <p:nvPr/>
            </p:nvSpPr>
            <p:spPr bwMode="auto">
              <a:xfrm>
                <a:off x="2925" y="2659"/>
                <a:ext cx="2086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" name="Line 10"/>
              <p:cNvSpPr>
                <a:spLocks noChangeShapeType="1"/>
              </p:cNvSpPr>
              <p:nvPr/>
            </p:nvSpPr>
            <p:spPr bwMode="auto">
              <a:xfrm>
                <a:off x="2925" y="3022"/>
                <a:ext cx="2086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" name="Text Box 11"/>
              <p:cNvSpPr txBox="1">
                <a:spLocks noChangeArrowheads="1"/>
              </p:cNvSpPr>
              <p:nvPr/>
            </p:nvSpPr>
            <p:spPr bwMode="auto">
              <a:xfrm>
                <a:off x="5057" y="1842"/>
                <a:ext cx="272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1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新宋体" panose="02010609030101010101" pitchFamily="49" charset="-122"/>
                  </a:rPr>
                  <a:t>E</a:t>
                </a:r>
                <a:endParaRPr kumimoji="0" lang="en-US" altLang="zh-CN" sz="3200" b="1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新宋体" panose="02010609030101010101" pitchFamily="49" charset="-122"/>
                </a:endParaRPr>
              </a:p>
            </p:txBody>
          </p:sp>
        </p:grpSp>
        <p:grpSp>
          <p:nvGrpSpPr>
            <p:cNvPr id="10" name="Group 25"/>
            <p:cNvGrpSpPr/>
            <p:nvPr/>
          </p:nvGrpSpPr>
          <p:grpSpPr>
            <a:xfrm>
              <a:off x="2744" y="2432"/>
              <a:ext cx="499" cy="411"/>
              <a:chOff x="2789" y="2432"/>
              <a:chExt cx="499" cy="411"/>
            </a:xfrm>
          </p:grpSpPr>
          <p:sp>
            <p:nvSpPr>
              <p:cNvPr id="16" name="Oval 26"/>
              <p:cNvSpPr>
                <a:spLocks noChangeArrowheads="1"/>
              </p:cNvSpPr>
              <p:nvPr/>
            </p:nvSpPr>
            <p:spPr bwMode="auto">
              <a:xfrm>
                <a:off x="3107" y="2432"/>
                <a:ext cx="181" cy="182"/>
              </a:xfrm>
              <a:prstGeom prst="ellipse">
                <a:avLst/>
              </a:prstGeom>
              <a:solidFill>
                <a:srgbClr val="CC0000"/>
              </a:solidFill>
              <a:ln w="9525">
                <a:solidFill>
                  <a:srgbClr val="0000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" name="Text Box 27"/>
              <p:cNvSpPr txBox="1">
                <a:spLocks noChangeArrowheads="1"/>
              </p:cNvSpPr>
              <p:nvPr/>
            </p:nvSpPr>
            <p:spPr bwMode="auto">
              <a:xfrm>
                <a:off x="2789" y="2478"/>
                <a:ext cx="317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1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新宋体" panose="02010609030101010101" pitchFamily="49" charset="-122"/>
                  </a:rPr>
                  <a:t>q</a:t>
                </a:r>
                <a:endParaRPr kumimoji="0" lang="en-US" altLang="zh-CN" sz="3200" b="1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新宋体" panose="02010609030101010101" pitchFamily="49" charset="-122"/>
                </a:endParaRPr>
              </a:p>
            </p:txBody>
          </p:sp>
        </p:grpSp>
        <p:grpSp>
          <p:nvGrpSpPr>
            <p:cNvPr id="11" name="Group 28"/>
            <p:cNvGrpSpPr/>
            <p:nvPr/>
          </p:nvGrpSpPr>
          <p:grpSpPr>
            <a:xfrm>
              <a:off x="3243" y="2196"/>
              <a:ext cx="1044" cy="327"/>
              <a:chOff x="3243" y="2205"/>
              <a:chExt cx="1044" cy="327"/>
            </a:xfrm>
          </p:grpSpPr>
          <p:sp>
            <p:nvSpPr>
              <p:cNvPr id="14" name="Line 29"/>
              <p:cNvSpPr>
                <a:spLocks noChangeShapeType="1"/>
              </p:cNvSpPr>
              <p:nvPr/>
            </p:nvSpPr>
            <p:spPr bwMode="auto">
              <a:xfrm>
                <a:off x="3243" y="2523"/>
                <a:ext cx="771" cy="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" name="Text Box 30"/>
              <p:cNvSpPr txBox="1">
                <a:spLocks noChangeArrowheads="1"/>
              </p:cNvSpPr>
              <p:nvPr/>
            </p:nvSpPr>
            <p:spPr bwMode="auto">
              <a:xfrm>
                <a:off x="3969" y="2205"/>
                <a:ext cx="318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新宋体" panose="02010609030101010101" pitchFamily="49" charset="-122"/>
                  </a:rPr>
                  <a:t>F</a:t>
                </a:r>
                <a:endParaRPr kumimoji="0" lang="en-US" altLang="zh-CN" sz="2800" b="1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新宋体" panose="02010609030101010101" pitchFamily="49" charset="-122"/>
                </a:endParaRPr>
              </a:p>
            </p:txBody>
          </p:sp>
        </p:grpSp>
        <p:sp>
          <p:nvSpPr>
            <p:cNvPr id="12" name="Text Box 31"/>
            <p:cNvSpPr txBox="1">
              <a:spLocks noChangeArrowheads="1"/>
            </p:cNvSpPr>
            <p:nvPr/>
          </p:nvSpPr>
          <p:spPr bwMode="auto">
            <a:xfrm>
              <a:off x="3016" y="2024"/>
              <a:ext cx="31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新宋体" panose="02010609030101010101" pitchFamily="49" charset="-122"/>
                </a:rPr>
                <a:t>A</a:t>
              </a:r>
              <a:endParaRPr kumimoji="0" lang="en-US" altLang="zh-CN" sz="2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新宋体" panose="02010609030101010101" pitchFamily="49" charset="-122"/>
              </a:endParaRPr>
            </a:p>
          </p:txBody>
        </p:sp>
        <p:sp>
          <p:nvSpPr>
            <p:cNvPr id="13" name="Text Box 32"/>
            <p:cNvSpPr txBox="1">
              <a:spLocks noChangeArrowheads="1"/>
            </p:cNvSpPr>
            <p:nvPr/>
          </p:nvSpPr>
          <p:spPr bwMode="auto">
            <a:xfrm>
              <a:off x="4422" y="2024"/>
              <a:ext cx="36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新宋体" panose="02010609030101010101" pitchFamily="49" charset="-122"/>
                </a:rPr>
                <a:t>B</a:t>
              </a:r>
              <a:endParaRPr kumimoji="0" lang="en-US" altLang="zh-CN" sz="2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新宋体" panose="02010609030101010101" pitchFamily="49" charset="-122"/>
              </a:endParaRPr>
            </a:p>
          </p:txBody>
        </p:sp>
      </p:grpSp>
      <p:sp>
        <p:nvSpPr>
          <p:cNvPr id="23" name="Text Box 42"/>
          <p:cNvSpPr txBox="1">
            <a:spLocks noChangeArrowheads="1"/>
          </p:cNvSpPr>
          <p:nvPr/>
        </p:nvSpPr>
        <p:spPr bwMode="auto">
          <a:xfrm>
            <a:off x="1044575" y="3116263"/>
            <a:ext cx="43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</a:rPr>
              <a:t>+</a:t>
            </a:r>
            <a:endParaRPr kumimoji="0" lang="en-US" altLang="zh-CN" sz="2400" b="1" i="0" u="none" strike="noStrike" kern="0" cap="none" spc="0" normalizeH="0" baseline="0" noProof="0" smtClean="0">
              <a:ln>
                <a:noFill/>
              </a:ln>
              <a:solidFill>
                <a:srgbClr val="009999"/>
              </a:solidFill>
              <a:effectLst/>
              <a:uLnTx/>
              <a:uFillTx/>
            </a:endParaRPr>
          </a:p>
        </p:txBody>
      </p:sp>
      <p:sp>
        <p:nvSpPr>
          <p:cNvPr id="24" name="Text Box 43"/>
          <p:cNvSpPr txBox="1">
            <a:spLocks noChangeArrowheads="1"/>
          </p:cNvSpPr>
          <p:nvPr/>
        </p:nvSpPr>
        <p:spPr bwMode="auto">
          <a:xfrm>
            <a:off x="4548188" y="3284538"/>
            <a:ext cx="4416425" cy="95408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电荷</a:t>
            </a:r>
            <a:r>
              <a:rPr lang="zh-CN" altLang="en-US" sz="2800" b="1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在</a:t>
            </a:r>
            <a:r>
              <a:rPr lang="en-US" altLang="zh-CN" sz="2800" b="1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2800" b="1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点</a:t>
            </a:r>
            <a:r>
              <a:rPr lang="zh-CN" altLang="en-US" sz="2800" b="1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具有的电势能多大？</a:t>
            </a:r>
            <a:endParaRPr lang="zh-CN" altLang="en-US" sz="2800" b="1">
              <a:solidFill>
                <a:srgbClr val="008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5" name="Group 44"/>
          <p:cNvGrpSpPr/>
          <p:nvPr/>
        </p:nvGrpSpPr>
        <p:grpSpPr>
          <a:xfrm>
            <a:off x="179388" y="188913"/>
            <a:ext cx="3887787" cy="863600"/>
            <a:chOff x="2743" y="210"/>
            <a:chExt cx="1498" cy="453"/>
          </a:xfrm>
        </p:grpSpPr>
        <p:sp>
          <p:nvSpPr>
            <p:cNvPr id="26" name="AutoShape 45"/>
            <p:cNvSpPr>
              <a:spLocks noChangeArrowheads="1"/>
            </p:cNvSpPr>
            <p:nvPr/>
          </p:nvSpPr>
          <p:spPr bwMode="auto">
            <a:xfrm>
              <a:off x="2789" y="210"/>
              <a:ext cx="1452" cy="408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AutoShape 46"/>
            <p:cNvSpPr>
              <a:spLocks noChangeArrowheads="1"/>
            </p:cNvSpPr>
            <p:nvPr/>
          </p:nvSpPr>
          <p:spPr bwMode="auto">
            <a:xfrm>
              <a:off x="2743" y="255"/>
              <a:ext cx="1452" cy="408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9525">
              <a:solidFill>
                <a:srgbClr val="3366FF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WordArt 47"/>
            <p:cNvSpPr>
              <a:spLocks noChangeArrowheads="1" noChangeShapeType="1" noTextEdit="1"/>
            </p:cNvSpPr>
            <p:nvPr/>
          </p:nvSpPr>
          <p:spPr bwMode="auto">
            <a:xfrm>
              <a:off x="2835" y="346"/>
              <a:ext cx="1315" cy="22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1" i="0" u="none" strike="noStrike" kern="10" cap="none" spc="0" normalizeH="0" baseline="0" noProof="0" smtClean="0">
                  <a:ln w="9525">
                    <a:solidFill>
                      <a:srgbClr val="FFFFFF"/>
                    </a:solidFill>
                    <a:miter lim="800000"/>
                  </a:ln>
                  <a:solidFill>
                    <a:srgbClr val="FFFFFF"/>
                  </a:solidFill>
                  <a:effectLst>
                    <a:outerShdw dist="35921" dir="2700000" algn="ctr" rotWithShape="0">
                      <a:srgbClr val="808080">
                        <a:alpha val="79999"/>
                      </a:srgbClr>
                    </a:outerShdw>
                  </a:effectLst>
                  <a:uLnTx/>
                  <a:uFillTx/>
                  <a:latin typeface="黑体" panose="02010609060101010101" charset="-122"/>
                  <a:ea typeface="黑体" panose="02010609060101010101" charset="-122"/>
                </a:rPr>
                <a:t>例题</a:t>
              </a:r>
              <a:r>
                <a:rPr kumimoji="0" lang="en-US" altLang="zh-CN" sz="3600" b="1" i="0" u="none" strike="noStrike" kern="10" cap="none" spc="0" normalizeH="0" baseline="0" noProof="0" smtClean="0">
                  <a:ln w="9525">
                    <a:solidFill>
                      <a:srgbClr val="FFFFFF"/>
                    </a:solidFill>
                    <a:miter lim="800000"/>
                  </a:ln>
                  <a:solidFill>
                    <a:srgbClr val="FFFFFF"/>
                  </a:solidFill>
                  <a:effectLst>
                    <a:outerShdw dist="35921" dir="2700000" algn="ctr" rotWithShape="0">
                      <a:srgbClr val="808080">
                        <a:alpha val="79999"/>
                      </a:srgbClr>
                    </a:outerShdw>
                  </a:effectLst>
                  <a:uLnTx/>
                  <a:uFillTx/>
                  <a:latin typeface="黑体" panose="02010609060101010101" charset="-122"/>
                  <a:ea typeface="黑体" panose="02010609060101010101" charset="-122"/>
                </a:rPr>
                <a:t>1</a:t>
              </a:r>
              <a:r>
                <a:rPr kumimoji="0" lang="zh-CN" altLang="en-US" sz="3600" b="1" i="0" u="none" strike="noStrike" kern="10" cap="none" spc="0" normalizeH="0" baseline="0" noProof="0" smtClean="0">
                  <a:ln w="9525">
                    <a:solidFill>
                      <a:srgbClr val="FFFFFF"/>
                    </a:solidFill>
                    <a:miter lim="800000"/>
                  </a:ln>
                  <a:solidFill>
                    <a:srgbClr val="FFFFFF"/>
                  </a:solidFill>
                  <a:effectLst>
                    <a:outerShdw dist="35921" dir="2700000" algn="ctr" rotWithShape="0">
                      <a:srgbClr val="808080">
                        <a:alpha val="79999"/>
                      </a:srgbClr>
                    </a:outerShdw>
                  </a:effectLst>
                  <a:uLnTx/>
                  <a:uFillTx/>
                  <a:latin typeface="黑体" panose="02010609060101010101" charset="-122"/>
                  <a:ea typeface="黑体" panose="02010609060101010101" charset="-122"/>
                </a:rPr>
                <a:t>：计算电势能</a:t>
              </a:r>
              <a:endParaRPr kumimoji="0" lang="zh-CN" altLang="en-US" sz="3600" b="1" i="0" u="none" strike="noStrike" kern="10" cap="none" spc="0" normalizeH="0" baseline="0" noProof="0" smtClean="0">
                <a:ln w="9525">
                  <a:solidFill>
                    <a:srgbClr val="FFFFFF"/>
                  </a:solidFill>
                  <a:miter lim="800000"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55650" y="4368797"/>
            <a:ext cx="4392613" cy="663574"/>
            <a:chOff x="340" y="3011"/>
            <a:chExt cx="2767" cy="418"/>
          </a:xfrm>
        </p:grpSpPr>
        <p:sp>
          <p:nvSpPr>
            <p:cNvPr id="30" name="Text Box 23"/>
            <p:cNvSpPr txBox="1">
              <a:spLocks noChangeArrowheads="1"/>
            </p:cNvSpPr>
            <p:nvPr/>
          </p:nvSpPr>
          <p:spPr bwMode="auto">
            <a:xfrm>
              <a:off x="340" y="3022"/>
              <a:ext cx="2767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华文新魏" panose="02010800040101010101" pitchFamily="2" charset="-122"/>
                  <a:ea typeface="华文新魏" panose="02010800040101010101" pitchFamily="2" charset="-122"/>
                </a:rPr>
                <a:t>设</a:t>
              </a:r>
              <a:r>
                <a:rPr kumimoji="0" lang="en-US" altLang="zh-CN" sz="3200" b="1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华文新魏" panose="02010800040101010101" pitchFamily="2" charset="-122"/>
                  <a:ea typeface="华文新魏" panose="02010800040101010101" pitchFamily="2" charset="-122"/>
                </a:rPr>
                <a:t>B</a:t>
              </a:r>
              <a:r>
                <a:rPr kumimoji="0" lang="zh-CN" altLang="en-US" sz="3200" b="1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华文新魏" panose="02010800040101010101" pitchFamily="2" charset="-122"/>
                  <a:ea typeface="华文新魏" panose="02010800040101010101" pitchFamily="2" charset="-122"/>
                </a:rPr>
                <a:t>点的电势能</a:t>
              </a:r>
              <a:endPara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graphicFrame>
          <p:nvGraphicFramePr>
            <p:cNvPr id="31" name="Object 27"/>
            <p:cNvGraphicFramePr>
              <a:graphicFrameLocks noChangeAspect="1"/>
            </p:cNvGraphicFramePr>
            <p:nvPr/>
          </p:nvGraphicFramePr>
          <p:xfrm>
            <a:off x="2042" y="3011"/>
            <a:ext cx="1001" cy="4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9" name="公式" r:id="rId3" imgW="13716000" imgH="5486400" progId="Equation.3">
                    <p:embed/>
                  </p:oleObj>
                </mc:Choice>
                <mc:Fallback>
                  <p:oleObj name="公式" r:id="rId3" imgW="13716000" imgH="5486400" progId="Equation.3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042" y="3011"/>
                          <a:ext cx="1001" cy="41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2" name="Text Box 24"/>
          <p:cNvSpPr txBox="1">
            <a:spLocks noChangeArrowheads="1"/>
          </p:cNvSpPr>
          <p:nvPr/>
        </p:nvSpPr>
        <p:spPr bwMode="auto">
          <a:xfrm>
            <a:off x="1116013" y="5070475"/>
            <a:ext cx="36734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</a:t>
            </a:r>
            <a:r>
              <a:rPr kumimoji="0" lang="en-US" altLang="zh-CN" sz="2800" b="0" i="0" u="none" strike="noStrike" kern="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AB </a:t>
            </a:r>
            <a:r>
              <a:rPr kumimoji="0" lang="en-US" altLang="zh-CN" sz="2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= E</a:t>
            </a:r>
            <a:r>
              <a:rPr kumimoji="0" lang="en-US" altLang="zh-CN" sz="2800" b="0" i="0" u="none" strike="noStrike" kern="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PA</a:t>
            </a:r>
            <a:r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－</a:t>
            </a:r>
            <a:r>
              <a:rPr kumimoji="0" lang="en-US" altLang="zh-CN" sz="2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</a:t>
            </a:r>
            <a:r>
              <a:rPr kumimoji="0" lang="en-US" altLang="zh-CN" sz="2800" b="0" i="0" u="none" strike="noStrike" kern="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PB </a:t>
            </a:r>
            <a:r>
              <a:rPr kumimoji="0" lang="en-US" altLang="zh-CN" sz="2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=10</a:t>
            </a:r>
            <a:r>
              <a:rPr kumimoji="0" lang="en-US" altLang="zh-CN" sz="2800" b="0" i="0" u="none" strike="noStrike" kern="0" cap="none" spc="0" normalizeH="0" baseline="30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3</a:t>
            </a:r>
            <a:r>
              <a:rPr kumimoji="0" lang="en-US" altLang="zh-CN" sz="2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J</a:t>
            </a:r>
            <a:endParaRPr kumimoji="0" lang="en-US" altLang="zh-CN" sz="2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33" name="对象 32"/>
          <p:cNvGraphicFramePr>
            <a:graphicFrameLocks noChangeAspect="1"/>
          </p:cNvGraphicFramePr>
          <p:nvPr/>
        </p:nvGraphicFramePr>
        <p:xfrm>
          <a:off x="971550" y="5589588"/>
          <a:ext cx="6939721" cy="8062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公式" r:id="rId5" imgW="60960000" imgH="7010400" progId="Equation.3">
                  <p:embed/>
                </p:oleObj>
              </mc:Choice>
              <mc:Fallback>
                <p:oleObj name="公式" r:id="rId5" imgW="60960000" imgH="70104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71550" y="5589588"/>
                        <a:ext cx="6939721" cy="8062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椭圆 2"/>
          <p:cNvSpPr>
            <a:spLocks noChangeArrowheads="1"/>
          </p:cNvSpPr>
          <p:nvPr/>
        </p:nvSpPr>
        <p:spPr bwMode="auto">
          <a:xfrm>
            <a:off x="3348038" y="3325813"/>
            <a:ext cx="142875" cy="103187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</a:ln>
        </p:spPr>
        <p:txBody>
          <a:bodyPr wrap="none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cxnSp>
        <p:nvCxnSpPr>
          <p:cNvPr id="35" name="直接连接符 4"/>
          <p:cNvCxnSpPr>
            <a:cxnSpLocks noChangeShapeType="1"/>
          </p:cNvCxnSpPr>
          <p:nvPr/>
        </p:nvCxnSpPr>
        <p:spPr bwMode="auto">
          <a:xfrm flipV="1">
            <a:off x="1223963" y="3371850"/>
            <a:ext cx="2246312" cy="14288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4" grpId="0" animBg="1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5"/>
          <p:cNvSpPr txBox="1"/>
          <p:nvPr/>
        </p:nvSpPr>
        <p:spPr>
          <a:xfrm>
            <a:off x="250825" y="404813"/>
            <a:ext cx="7786687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、做功衡量电势能变化，不能说明其大小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Text Box 2"/>
          <p:cNvSpPr txBox="1"/>
          <p:nvPr/>
        </p:nvSpPr>
        <p:spPr>
          <a:xfrm>
            <a:off x="250825" y="981075"/>
            <a:ext cx="8642350" cy="1568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latin typeface="Arial" panose="020B0604020202020204" pitchFamily="34" charset="0"/>
                <a:ea typeface="华文新魏" panose="02010800040101010101" pitchFamily="2" charset="-122"/>
              </a:rPr>
              <a:t>     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通常把电荷在离场源电荷</a:t>
            </a: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无限远处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的电势能规定为</a:t>
            </a: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零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，或把电荷在</a:t>
            </a: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大地表面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上电势能规定为</a:t>
            </a: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零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36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Text Box 3"/>
          <p:cNvSpPr txBox="1"/>
          <p:nvPr/>
        </p:nvSpPr>
        <p:spPr>
          <a:xfrm>
            <a:off x="2667000" y="2549525"/>
            <a:ext cx="294449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>
                <a:solidFill>
                  <a:srgbClr val="0000FF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W</a:t>
            </a:r>
            <a:r>
              <a:rPr lang="en-US" sz="4000" b="1" baseline="-25000">
                <a:solidFill>
                  <a:srgbClr val="0000FF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AB</a:t>
            </a:r>
            <a:r>
              <a:rPr lang="en-US" sz="4000" b="1">
                <a:solidFill>
                  <a:srgbClr val="0000FF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=E</a:t>
            </a:r>
            <a:r>
              <a:rPr lang="en-US" sz="4000" b="1" baseline="-25000">
                <a:solidFill>
                  <a:srgbClr val="0000FF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pA</a:t>
            </a:r>
            <a:r>
              <a:rPr lang="en-US" sz="4000" b="1">
                <a:solidFill>
                  <a:srgbClr val="0000FF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-0</a:t>
            </a:r>
            <a:endParaRPr lang="en-US" sz="40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Text Box 16"/>
          <p:cNvSpPr txBox="1"/>
          <p:nvPr/>
        </p:nvSpPr>
        <p:spPr>
          <a:xfrm>
            <a:off x="250825" y="3501073"/>
            <a:ext cx="7777163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、电势能是</a:t>
            </a: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标量，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有正负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Text Box 14"/>
          <p:cNvSpPr txBox="1"/>
          <p:nvPr/>
        </p:nvSpPr>
        <p:spPr>
          <a:xfrm>
            <a:off x="250825" y="4296728"/>
            <a:ext cx="8569325" cy="5857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、电势能是电荷和电场所共有的，具有</a:t>
            </a: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系统性</a:t>
            </a:r>
            <a:endParaRPr lang="zh-CN" altLang="en-US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125538"/>
            <a:ext cx="8229600" cy="5257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z="2400" b="1" smtClean="0">
                <a:latin typeface="楷体_GB2312" pitchFamily="49" charset="-122"/>
                <a:ea typeface="楷体_GB2312" pitchFamily="49" charset="-122"/>
              </a:rPr>
              <a:t>	</a:t>
            </a: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将带电量为</a:t>
            </a:r>
            <a:r>
              <a:rPr lang="en-US" altLang="zh-CN" sz="2400" b="1" smtClean="0">
                <a:latin typeface="楷体_GB2312" pitchFamily="49" charset="-122"/>
                <a:ea typeface="楷体_GB2312" pitchFamily="49" charset="-122"/>
              </a:rPr>
              <a:t>6×10</a:t>
            </a:r>
            <a:r>
              <a:rPr lang="en-US" altLang="zh-CN" sz="2400" b="1" baseline="30000" smtClean="0">
                <a:latin typeface="楷体_GB2312" pitchFamily="49" charset="-122"/>
                <a:ea typeface="楷体_GB2312" pitchFamily="49" charset="-122"/>
              </a:rPr>
              <a:t>-6</a:t>
            </a:r>
            <a:r>
              <a:rPr lang="en-US" altLang="zh-CN" sz="2400" b="1" smtClean="0">
                <a:latin typeface="楷体_GB2312" pitchFamily="49" charset="-122"/>
                <a:ea typeface="楷体_GB2312" pitchFamily="49" charset="-122"/>
              </a:rPr>
              <a:t>C</a:t>
            </a: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的负电荷从电场中的</a:t>
            </a:r>
            <a:r>
              <a:rPr lang="en-US" altLang="zh-CN" sz="2400" b="1" i="1" smtClean="0"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点移到</a:t>
            </a:r>
            <a:r>
              <a:rPr lang="en-US" altLang="zh-CN" sz="2400" b="1" i="1" smtClean="0"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点，克服电场力做了</a:t>
            </a:r>
            <a:r>
              <a:rPr lang="en-US" altLang="zh-CN" sz="2400" b="1" smtClean="0">
                <a:latin typeface="楷体_GB2312" pitchFamily="49" charset="-122"/>
                <a:ea typeface="楷体_GB2312" pitchFamily="49" charset="-122"/>
              </a:rPr>
              <a:t>3×10</a:t>
            </a:r>
            <a:r>
              <a:rPr lang="en-US" altLang="zh-CN" sz="2400" b="1" baseline="30000" smtClean="0">
                <a:latin typeface="楷体_GB2312" pitchFamily="49" charset="-122"/>
                <a:ea typeface="楷体_GB2312" pitchFamily="49" charset="-122"/>
              </a:rPr>
              <a:t>-5</a:t>
            </a:r>
            <a:r>
              <a:rPr lang="en-US" altLang="zh-CN" sz="2400" b="1" smtClean="0">
                <a:latin typeface="楷体_GB2312" pitchFamily="49" charset="-122"/>
                <a:ea typeface="楷体_GB2312" pitchFamily="49" charset="-122"/>
              </a:rPr>
              <a:t>J</a:t>
            </a: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的功，再从</a:t>
            </a:r>
            <a:r>
              <a:rPr lang="en-US" altLang="zh-CN" sz="2400" b="1" i="1" smtClean="0"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移到</a:t>
            </a:r>
            <a:r>
              <a:rPr lang="en-US" altLang="zh-CN" sz="2400" b="1" i="1" smtClean="0">
                <a:latin typeface="楷体_GB2312" pitchFamily="49" charset="-122"/>
                <a:ea typeface="楷体_GB2312" pitchFamily="49" charset="-122"/>
              </a:rPr>
              <a:t>C</a:t>
            </a: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，电场力做了</a:t>
            </a:r>
            <a:r>
              <a:rPr lang="en-US" altLang="zh-CN" sz="2400" b="1" smtClean="0">
                <a:latin typeface="楷体_GB2312" pitchFamily="49" charset="-122"/>
                <a:ea typeface="楷体_GB2312" pitchFamily="49" charset="-122"/>
              </a:rPr>
              <a:t>1.2×10</a:t>
            </a:r>
            <a:r>
              <a:rPr lang="en-US" altLang="zh-CN" sz="2400" b="1" baseline="30000" smtClean="0">
                <a:latin typeface="楷体_GB2312" pitchFamily="49" charset="-122"/>
                <a:ea typeface="楷体_GB2312" pitchFamily="49" charset="-122"/>
              </a:rPr>
              <a:t>-5</a:t>
            </a:r>
            <a:r>
              <a:rPr lang="en-US" altLang="zh-CN" sz="2400" b="1" smtClean="0">
                <a:latin typeface="楷体_GB2312" pitchFamily="49" charset="-122"/>
                <a:ea typeface="楷体_GB2312" pitchFamily="49" charset="-122"/>
              </a:rPr>
              <a:t>J</a:t>
            </a: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的功，则</a:t>
            </a:r>
            <a:endParaRPr lang="zh-CN" altLang="en-US" sz="2400" b="1" smtClean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FontTx/>
              <a:buNone/>
            </a:pP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2400" b="1" smtClean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）电荷从</a:t>
            </a:r>
            <a:r>
              <a:rPr lang="en-US" altLang="zh-CN" sz="2400" b="1" i="1" smtClean="0"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移到</a:t>
            </a:r>
            <a:r>
              <a:rPr lang="en-US" altLang="zh-CN" sz="2400" b="1" i="1" smtClean="0"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，再从</a:t>
            </a:r>
            <a:r>
              <a:rPr lang="en-US" altLang="zh-CN" sz="2400" b="1" i="1" smtClean="0"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移到</a:t>
            </a:r>
            <a:r>
              <a:rPr lang="en-US" altLang="zh-CN" sz="2400" b="1" i="1" smtClean="0">
                <a:latin typeface="楷体_GB2312" pitchFamily="49" charset="-122"/>
                <a:ea typeface="楷体_GB2312" pitchFamily="49" charset="-122"/>
              </a:rPr>
              <a:t>C</a:t>
            </a: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的过程中电势能共改变了多少？</a:t>
            </a:r>
            <a:endParaRPr lang="zh-CN" altLang="en-US" sz="2400" b="1" smtClean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FontTx/>
              <a:buNone/>
            </a:pPr>
            <a:endParaRPr lang="zh-CN" altLang="en-US" sz="2400" b="1" smtClean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FontTx/>
              <a:buNone/>
            </a:pP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2400" b="1" smtClean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）如果规定</a:t>
            </a:r>
            <a:r>
              <a:rPr lang="en-US" altLang="zh-CN" sz="2400" b="1" i="1" smtClean="0"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点的电势能为零，则该电荷在</a:t>
            </a:r>
            <a:r>
              <a:rPr lang="en-US" altLang="zh-CN" sz="2400" b="1" i="1" smtClean="0"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点和</a:t>
            </a:r>
            <a:r>
              <a:rPr lang="en-US" altLang="zh-CN" sz="2400" b="1" i="1" smtClean="0">
                <a:latin typeface="楷体_GB2312" pitchFamily="49" charset="-122"/>
                <a:ea typeface="楷体_GB2312" pitchFamily="49" charset="-122"/>
              </a:rPr>
              <a:t>C</a:t>
            </a: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点的电势能分别为多少？</a:t>
            </a:r>
            <a:endParaRPr lang="zh-CN" altLang="en-US" sz="2400" b="1" smtClean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FontTx/>
              <a:buNone/>
            </a:pPr>
            <a:endParaRPr lang="zh-CN" altLang="en-US" sz="2400" b="1" smtClean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FontTx/>
              <a:buNone/>
            </a:pPr>
            <a:endParaRPr lang="zh-CN" altLang="en-US" sz="2400" b="1" smtClean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FontTx/>
              <a:buNone/>
            </a:pP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2400" b="1" smtClean="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）如果规定</a:t>
            </a:r>
            <a:r>
              <a:rPr lang="en-US" altLang="zh-CN" sz="2400" b="1" i="1" smtClean="0"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点的电势能为零，则该电荷在</a:t>
            </a:r>
            <a:r>
              <a:rPr lang="en-US" altLang="zh-CN" sz="2400" b="1" i="1" smtClean="0"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点和</a:t>
            </a:r>
            <a:r>
              <a:rPr lang="en-US" altLang="zh-CN" sz="2400" b="1" i="1" smtClean="0">
                <a:latin typeface="楷体_GB2312" pitchFamily="49" charset="-122"/>
                <a:ea typeface="楷体_GB2312" pitchFamily="49" charset="-122"/>
              </a:rPr>
              <a:t>C</a:t>
            </a:r>
            <a:r>
              <a:rPr lang="zh-CN" altLang="en-US" sz="2400" b="1" smtClean="0">
                <a:latin typeface="楷体_GB2312" pitchFamily="49" charset="-122"/>
                <a:ea typeface="楷体_GB2312" pitchFamily="49" charset="-122"/>
              </a:rPr>
              <a:t>点的电势能分别为多少？</a:t>
            </a:r>
            <a:endParaRPr lang="zh-CN" altLang="en-US" sz="2400" b="1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842452" y="2917567"/>
            <a:ext cx="34559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ea typeface="Dotum" pitchFamily="34" charset="-127"/>
              </a:rPr>
              <a:t>增加了</a:t>
            </a:r>
            <a:r>
              <a:rPr lang="en-US" altLang="zh-CN" sz="2400" b="1">
                <a:solidFill>
                  <a:srgbClr val="FF0000"/>
                </a:solidFill>
                <a:ea typeface="Dotum" pitchFamily="34" charset="-127"/>
              </a:rPr>
              <a:t>1.8×10</a:t>
            </a:r>
            <a:r>
              <a:rPr lang="en-US" altLang="zh-CN" sz="2400" b="1" baseline="30000">
                <a:solidFill>
                  <a:srgbClr val="FF0000"/>
                </a:solidFill>
                <a:ea typeface="Dotum" pitchFamily="34" charset="-127"/>
              </a:rPr>
              <a:t>-5</a:t>
            </a:r>
            <a:r>
              <a:rPr lang="en-US" altLang="zh-CN" sz="2400" b="1">
                <a:solidFill>
                  <a:srgbClr val="FF0000"/>
                </a:solidFill>
                <a:ea typeface="Dotum" pitchFamily="34" charset="-127"/>
              </a:rPr>
              <a:t>J. </a:t>
            </a:r>
            <a:endParaRPr lang="en-US" altLang="zh-CN" sz="2400" b="1">
              <a:solidFill>
                <a:srgbClr val="FF0000"/>
              </a:solidFill>
              <a:ea typeface="Dotum" pitchFamily="34" charset="-127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787900" y="4411663"/>
            <a:ext cx="3168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ea typeface="Dotum" pitchFamily="34" charset="-127"/>
              </a:rPr>
              <a:t>E</a:t>
            </a:r>
            <a:r>
              <a:rPr lang="en-US" altLang="zh-CN" sz="2400" b="1" baseline="-25000">
                <a:solidFill>
                  <a:srgbClr val="FF0000"/>
                </a:solidFill>
                <a:ea typeface="Dotum" pitchFamily="34" charset="-127"/>
              </a:rPr>
              <a:t>PC</a:t>
            </a:r>
            <a:r>
              <a:rPr lang="en-US" altLang="zh-CN" sz="2400" b="1">
                <a:solidFill>
                  <a:srgbClr val="FF0000"/>
                </a:solidFill>
                <a:ea typeface="Dotum" pitchFamily="34" charset="-127"/>
              </a:rPr>
              <a:t>=1.8×10</a:t>
            </a:r>
            <a:r>
              <a:rPr lang="en-US" altLang="zh-CN" sz="2400" b="1" baseline="30000">
                <a:solidFill>
                  <a:srgbClr val="FF0000"/>
                </a:solidFill>
                <a:ea typeface="Dotum" pitchFamily="34" charset="-127"/>
              </a:rPr>
              <a:t>-5</a:t>
            </a:r>
            <a:r>
              <a:rPr lang="en-US" altLang="zh-CN" sz="2400" b="1">
                <a:solidFill>
                  <a:srgbClr val="FF0000"/>
                </a:solidFill>
                <a:ea typeface="Dotum" pitchFamily="34" charset="-127"/>
              </a:rPr>
              <a:t> J</a:t>
            </a:r>
            <a:endParaRPr lang="en-US" altLang="zh-CN" sz="2400" b="1">
              <a:solidFill>
                <a:srgbClr val="FF0000"/>
              </a:solidFill>
              <a:ea typeface="Dotum" pitchFamily="34" charset="-127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572000" y="6165850"/>
            <a:ext cx="3240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ea typeface="Dotum" pitchFamily="34" charset="-127"/>
              </a:rPr>
              <a:t> E</a:t>
            </a:r>
            <a:r>
              <a:rPr lang="en-US" altLang="zh-CN" sz="2400" b="1" baseline="-25000">
                <a:solidFill>
                  <a:srgbClr val="FF0000"/>
                </a:solidFill>
                <a:ea typeface="Dotum" pitchFamily="34" charset="-127"/>
              </a:rPr>
              <a:t>PC</a:t>
            </a:r>
            <a:r>
              <a:rPr lang="en-US" altLang="zh-CN" sz="2400" b="1">
                <a:solidFill>
                  <a:srgbClr val="FF0000"/>
                </a:solidFill>
                <a:ea typeface="Dotum" pitchFamily="34" charset="-127"/>
              </a:rPr>
              <a:t>=-1.2×10</a:t>
            </a:r>
            <a:r>
              <a:rPr lang="en-US" altLang="zh-CN" sz="2400" b="1" baseline="30000">
                <a:solidFill>
                  <a:srgbClr val="FF0000"/>
                </a:solidFill>
                <a:ea typeface="Dotum" pitchFamily="34" charset="-127"/>
              </a:rPr>
              <a:t>-5</a:t>
            </a:r>
            <a:r>
              <a:rPr lang="en-US" altLang="zh-CN" sz="2400" b="1">
                <a:solidFill>
                  <a:srgbClr val="FF0000"/>
                </a:solidFill>
                <a:ea typeface="Dotum" pitchFamily="34" charset="-127"/>
              </a:rPr>
              <a:t> J</a:t>
            </a:r>
            <a:endParaRPr lang="en-US" altLang="zh-CN" sz="2400" b="1">
              <a:solidFill>
                <a:srgbClr val="FF0000"/>
              </a:solidFill>
              <a:ea typeface="Dotum" pitchFamily="34" charset="-127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476375" y="4437063"/>
            <a:ext cx="2952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ea typeface="Dotum" pitchFamily="34" charset="-127"/>
              </a:rPr>
              <a:t>E</a:t>
            </a:r>
            <a:r>
              <a:rPr lang="en-US" altLang="zh-CN" sz="2400" b="1" baseline="-25000">
                <a:solidFill>
                  <a:srgbClr val="FF0000"/>
                </a:solidFill>
                <a:ea typeface="Dotum" pitchFamily="34" charset="-127"/>
              </a:rPr>
              <a:t>PB</a:t>
            </a:r>
            <a:r>
              <a:rPr lang="en-US" altLang="zh-CN" sz="2400" b="1">
                <a:solidFill>
                  <a:srgbClr val="FF0000"/>
                </a:solidFill>
                <a:ea typeface="Dotum" pitchFamily="34" charset="-127"/>
              </a:rPr>
              <a:t>=3×10</a:t>
            </a:r>
            <a:r>
              <a:rPr lang="en-US" altLang="zh-CN" sz="2400" b="1" baseline="30000">
                <a:solidFill>
                  <a:srgbClr val="FF0000"/>
                </a:solidFill>
                <a:ea typeface="Dotum" pitchFamily="34" charset="-127"/>
              </a:rPr>
              <a:t>-5</a:t>
            </a:r>
            <a:r>
              <a:rPr lang="en-US" altLang="zh-CN" sz="2400" b="1">
                <a:solidFill>
                  <a:srgbClr val="FF0000"/>
                </a:solidFill>
                <a:ea typeface="Dotum" pitchFamily="34" charset="-127"/>
              </a:rPr>
              <a:t> J</a:t>
            </a:r>
            <a:endParaRPr lang="en-US" altLang="zh-CN" sz="2400" b="1">
              <a:solidFill>
                <a:srgbClr val="FF0000"/>
              </a:solidFill>
              <a:ea typeface="Dotum" pitchFamily="34" charset="-127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042988" y="6165850"/>
            <a:ext cx="3241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ea typeface="Dotum" pitchFamily="34" charset="-127"/>
              </a:rPr>
              <a:t>  E</a:t>
            </a:r>
            <a:r>
              <a:rPr lang="en-US" altLang="zh-CN" sz="2400" b="1" baseline="-25000">
                <a:solidFill>
                  <a:srgbClr val="FF0000"/>
                </a:solidFill>
                <a:ea typeface="Dotum" pitchFamily="34" charset="-127"/>
              </a:rPr>
              <a:t>PA</a:t>
            </a:r>
            <a:r>
              <a:rPr lang="en-US" altLang="zh-CN" sz="2400" b="1">
                <a:solidFill>
                  <a:srgbClr val="FF0000"/>
                </a:solidFill>
                <a:ea typeface="Dotum" pitchFamily="34" charset="-127"/>
              </a:rPr>
              <a:t>= -3×10</a:t>
            </a:r>
            <a:r>
              <a:rPr lang="en-US" altLang="zh-CN" sz="2400" b="1" baseline="30000">
                <a:solidFill>
                  <a:srgbClr val="FF0000"/>
                </a:solidFill>
                <a:ea typeface="Dotum" pitchFamily="34" charset="-127"/>
              </a:rPr>
              <a:t>-5</a:t>
            </a:r>
            <a:r>
              <a:rPr lang="en-US" altLang="zh-CN" sz="2400" b="1">
                <a:solidFill>
                  <a:srgbClr val="FF0000"/>
                </a:solidFill>
                <a:ea typeface="Dotum" pitchFamily="34" charset="-127"/>
              </a:rPr>
              <a:t> J </a:t>
            </a:r>
            <a:endParaRPr lang="en-US" altLang="zh-CN" sz="2400" b="1">
              <a:solidFill>
                <a:srgbClr val="FF0000"/>
              </a:solidFill>
              <a:ea typeface="Dotum" pitchFamily="34" charset="-127"/>
            </a:endParaRPr>
          </a:p>
        </p:txBody>
      </p:sp>
      <p:grpSp>
        <p:nvGrpSpPr>
          <p:cNvPr id="10" name="Group 10"/>
          <p:cNvGrpSpPr/>
          <p:nvPr/>
        </p:nvGrpSpPr>
        <p:grpSpPr>
          <a:xfrm>
            <a:off x="179388" y="188913"/>
            <a:ext cx="2089150" cy="792162"/>
            <a:chOff x="2743" y="210"/>
            <a:chExt cx="1498" cy="453"/>
          </a:xfrm>
        </p:grpSpPr>
        <p:sp>
          <p:nvSpPr>
            <p:cNvPr id="11" name="AutoShape 11"/>
            <p:cNvSpPr>
              <a:spLocks noChangeArrowheads="1"/>
            </p:cNvSpPr>
            <p:nvPr/>
          </p:nvSpPr>
          <p:spPr bwMode="auto">
            <a:xfrm>
              <a:off x="2789" y="210"/>
              <a:ext cx="1452" cy="408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AutoShape 12"/>
            <p:cNvSpPr>
              <a:spLocks noChangeArrowheads="1"/>
            </p:cNvSpPr>
            <p:nvPr/>
          </p:nvSpPr>
          <p:spPr bwMode="auto">
            <a:xfrm>
              <a:off x="2743" y="255"/>
              <a:ext cx="1452" cy="408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9525">
              <a:solidFill>
                <a:srgbClr val="3366FF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2835" y="346"/>
              <a:ext cx="1315" cy="22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1" i="0" u="none" strike="noStrike" kern="10" cap="none" spc="0" normalizeH="0" baseline="0" noProof="0" smtClean="0">
                  <a:ln w="9525">
                    <a:solidFill>
                      <a:srgbClr val="FFFFFF"/>
                    </a:solidFill>
                    <a:miter lim="800000"/>
                  </a:ln>
                  <a:solidFill>
                    <a:srgbClr val="FFFFFF"/>
                  </a:solidFill>
                  <a:effectLst>
                    <a:outerShdw dist="35921" dir="2700000" algn="ctr" rotWithShape="0">
                      <a:srgbClr val="808080">
                        <a:alpha val="79999"/>
                      </a:srgbClr>
                    </a:outerShdw>
                  </a:effectLst>
                  <a:uLnTx/>
                  <a:uFillTx/>
                  <a:latin typeface="黑体" panose="02010609060101010101" charset="-122"/>
                  <a:ea typeface="黑体" panose="02010609060101010101" charset="-122"/>
                </a:rPr>
                <a:t>课堂小练</a:t>
              </a:r>
              <a:endParaRPr kumimoji="0" lang="zh-CN" altLang="en-US" sz="3600" b="1" i="0" u="none" strike="noStrike" kern="10" cap="none" spc="0" normalizeH="0" baseline="0" noProof="0" smtClean="0">
                <a:ln w="9525">
                  <a:solidFill>
                    <a:srgbClr val="FFFFFF"/>
                  </a:solidFill>
                  <a:miter lim="800000"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1"/>
          <p:cNvGraphicFramePr>
            <a:graphicFrameLocks noChangeAspect="1"/>
          </p:cNvGraphicFramePr>
          <p:nvPr/>
        </p:nvGraphicFramePr>
        <p:xfrm>
          <a:off x="5148264" y="2376466"/>
          <a:ext cx="3206750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Equation" r:id="rId1" imgW="27127200" imgH="5486400" progId="Equation.DSMT4">
                  <p:embed/>
                </p:oleObj>
              </mc:Choice>
              <mc:Fallback>
                <p:oleObj name="Equation" r:id="rId1" imgW="27127200" imgH="54864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148264" y="2376466"/>
                        <a:ext cx="3206750" cy="649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22"/>
          <p:cNvGraphicFramePr>
            <a:graphicFrameLocks noChangeAspect="1"/>
          </p:cNvGraphicFramePr>
          <p:nvPr/>
        </p:nvGraphicFramePr>
        <p:xfrm>
          <a:off x="5149654" y="3097180"/>
          <a:ext cx="3098179" cy="6132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公式" r:id="rId3" imgW="1091565" imgH="215900" progId="Equation.3">
                  <p:embed/>
                </p:oleObj>
              </mc:Choice>
              <mc:Fallback>
                <p:oleObj name="公式" r:id="rId3" imgW="1091565" imgH="2159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149654" y="3097180"/>
                        <a:ext cx="3098179" cy="6132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24"/>
          <p:cNvSpPr txBox="1">
            <a:spLocks noChangeArrowheads="1"/>
          </p:cNvSpPr>
          <p:nvPr/>
        </p:nvSpPr>
        <p:spPr bwMode="auto">
          <a:xfrm>
            <a:off x="129666" y="4873901"/>
            <a:ext cx="91324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等线" panose="02010600030101010101" charset="-122"/>
              </a:rPr>
              <a:t>该比值是一个与</a:t>
            </a:r>
            <a:r>
              <a:rPr kumimoji="1" lang="en-US" altLang="zh-CN" sz="2800" b="1" i="1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charset="0"/>
                <a:ea typeface="等线" panose="02010600030101010101" charset="-122"/>
                <a:cs typeface="Times New Roman" panose="02020603050405020304" charset="0"/>
              </a:rPr>
              <a:t>q</a:t>
            </a:r>
            <a:r>
              <a:rPr kumimoji="1" lang="zh-CN" altLang="en-US" sz="28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charset="0"/>
                <a:ea typeface="等线" panose="02010600030101010101" charset="-122"/>
                <a:cs typeface="Times New Roman" panose="02020603050405020304" charset="0"/>
              </a:rPr>
              <a:t>无关</a:t>
            </a:r>
            <a:r>
              <a:rPr kumimoji="1" lang="zh-CN" altLang="en-US" sz="28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等线" panose="02010600030101010101" charset="-122"/>
              </a:rPr>
              <a:t>，仅与电场</a:t>
            </a:r>
            <a:r>
              <a:rPr kumimoji="1" lang="zh-CN" altLang="en-US" sz="28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charset="0"/>
                <a:ea typeface="等线" panose="02010600030101010101" charset="-122"/>
                <a:cs typeface="Times New Roman" panose="02020603050405020304" charset="0"/>
              </a:rPr>
              <a:t>及</a:t>
            </a:r>
            <a:r>
              <a:rPr kumimoji="1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charset="0"/>
                <a:ea typeface="等线" panose="02010600030101010101" charset="-122"/>
                <a:cs typeface="Times New Roman" panose="02020603050405020304" charset="0"/>
              </a:rPr>
              <a:t>A</a:t>
            </a:r>
            <a:r>
              <a:rPr kumimoji="1" lang="zh-CN" altLang="en-US" sz="28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charset="0"/>
                <a:ea typeface="等线" panose="02010600030101010101" charset="-122"/>
                <a:cs typeface="Times New Roman" panose="02020603050405020304" charset="0"/>
              </a:rPr>
              <a:t>点</a:t>
            </a:r>
            <a:r>
              <a:rPr kumimoji="1" lang="zh-CN" altLang="en-US" sz="28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等线" panose="02010600030101010101" charset="-122"/>
              </a:rPr>
              <a:t>的位置有关的量。</a:t>
            </a:r>
            <a:endParaRPr kumimoji="0" lang="zh-CN" altLang="en-US" sz="2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</a:endParaRPr>
          </a:p>
        </p:txBody>
      </p:sp>
      <p:sp>
        <p:nvSpPr>
          <p:cNvPr id="7" name="Text Box 26"/>
          <p:cNvSpPr txBox="1">
            <a:spLocks noChangeArrowheads="1"/>
          </p:cNvSpPr>
          <p:nvPr/>
        </p:nvSpPr>
        <p:spPr bwMode="auto">
          <a:xfrm>
            <a:off x="5953749" y="1819090"/>
            <a:ext cx="2004216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latin typeface="Times New Roman" panose="02020603050405020304" charset="0"/>
                <a:ea typeface="+mn-ea"/>
                <a:cs typeface="Times New Roman" panose="02020603050405020304" charset="0"/>
              </a:rPr>
              <a:t>设</a:t>
            </a:r>
            <a:r>
              <a:rPr lang="en-US" altLang="zh-CN" sz="2800" b="1" i="1">
                <a:latin typeface="Times New Roman" panose="02020603050405020304" charset="0"/>
                <a:ea typeface="+mn-ea"/>
                <a:cs typeface="Times New Roman" panose="02020603050405020304" charset="0"/>
              </a:rPr>
              <a:t>E</a:t>
            </a:r>
            <a:r>
              <a:rPr lang="en-US" altLang="zh-CN" sz="2800" b="1" baseline="-25000">
                <a:latin typeface="Times New Roman" panose="02020603050405020304" charset="0"/>
                <a:ea typeface="+mn-ea"/>
                <a:cs typeface="Times New Roman" panose="02020603050405020304" charset="0"/>
              </a:rPr>
              <a:t>PB</a:t>
            </a:r>
            <a:r>
              <a:rPr lang="en-US" altLang="zh-CN" sz="2800" b="1" i="1" baseline="-25000">
                <a:latin typeface="Times New Roman" panose="02020603050405020304" charset="0"/>
                <a:ea typeface="+mn-ea"/>
                <a:cs typeface="Times New Roman" panose="02020603050405020304" charset="0"/>
              </a:rPr>
              <a:t> </a:t>
            </a:r>
            <a:r>
              <a:rPr lang="en-US" altLang="zh-CN" sz="2800" b="1">
                <a:latin typeface="Times New Roman" panose="02020603050405020304" charset="0"/>
                <a:ea typeface="+mn-ea"/>
                <a:cs typeface="Times New Roman" panose="02020603050405020304" charset="0"/>
              </a:rPr>
              <a:t>=0</a:t>
            </a:r>
            <a:endParaRPr lang="en-US" altLang="zh-CN" sz="2800" b="1"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9577" y="1262190"/>
            <a:ext cx="4835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匀强电场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Group 10"/>
          <p:cNvGrpSpPr/>
          <p:nvPr/>
        </p:nvGrpSpPr>
        <p:grpSpPr>
          <a:xfrm>
            <a:off x="867222" y="1093741"/>
            <a:ext cx="4086225" cy="2206626"/>
            <a:chOff x="2971" y="816"/>
            <a:chExt cx="2574" cy="1390"/>
          </a:xfrm>
        </p:grpSpPr>
        <p:sp>
          <p:nvSpPr>
            <p:cNvPr id="10" name="Line 11"/>
            <p:cNvSpPr>
              <a:spLocks noChangeShapeType="1"/>
            </p:cNvSpPr>
            <p:nvPr/>
          </p:nvSpPr>
          <p:spPr bwMode="auto">
            <a:xfrm>
              <a:off x="2971" y="1026"/>
              <a:ext cx="2178" cy="0"/>
            </a:xfrm>
            <a:prstGeom prst="line">
              <a:avLst/>
            </a:prstGeom>
            <a:noFill/>
            <a:ln w="28575">
              <a:solidFill>
                <a:sysClr val="windowText" lastClr="00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Line 12"/>
            <p:cNvSpPr>
              <a:spLocks noChangeShapeType="1"/>
            </p:cNvSpPr>
            <p:nvPr/>
          </p:nvSpPr>
          <p:spPr bwMode="auto">
            <a:xfrm>
              <a:off x="2971" y="2205"/>
              <a:ext cx="2178" cy="1"/>
            </a:xfrm>
            <a:prstGeom prst="line">
              <a:avLst/>
            </a:prstGeom>
            <a:noFill/>
            <a:ln w="28575">
              <a:solidFill>
                <a:sysClr val="windowText" lastClr="00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Line 13"/>
            <p:cNvSpPr>
              <a:spLocks noChangeShapeType="1"/>
            </p:cNvSpPr>
            <p:nvPr/>
          </p:nvSpPr>
          <p:spPr bwMode="auto">
            <a:xfrm>
              <a:off x="2971" y="1388"/>
              <a:ext cx="2178" cy="0"/>
            </a:xfrm>
            <a:prstGeom prst="line">
              <a:avLst/>
            </a:prstGeom>
            <a:noFill/>
            <a:ln w="28575">
              <a:solidFill>
                <a:sysClr val="windowText" lastClr="00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Line 14"/>
            <p:cNvSpPr>
              <a:spLocks noChangeShapeType="1"/>
            </p:cNvSpPr>
            <p:nvPr/>
          </p:nvSpPr>
          <p:spPr bwMode="auto">
            <a:xfrm>
              <a:off x="2971" y="1797"/>
              <a:ext cx="2178" cy="0"/>
            </a:xfrm>
            <a:prstGeom prst="line">
              <a:avLst/>
            </a:prstGeom>
            <a:noFill/>
            <a:ln w="28575">
              <a:solidFill>
                <a:sysClr val="windowText" lastClr="00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5182" y="816"/>
              <a:ext cx="363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1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rPr>
                <a:t>E</a:t>
              </a:r>
              <a:endParaRPr kumimoji="0" lang="en-US" altLang="zh-CN" sz="3200" b="1" i="1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15" name="Group 19"/>
          <p:cNvGrpSpPr/>
          <p:nvPr/>
        </p:nvGrpSpPr>
        <p:grpSpPr>
          <a:xfrm>
            <a:off x="786261" y="1366790"/>
            <a:ext cx="3230561" cy="1773238"/>
            <a:chOff x="1338" y="1678"/>
            <a:chExt cx="2035" cy="1117"/>
          </a:xfrm>
        </p:grpSpPr>
        <p:grpSp>
          <p:nvGrpSpPr>
            <p:cNvPr id="16" name="Group 20"/>
            <p:cNvGrpSpPr/>
            <p:nvPr/>
          </p:nvGrpSpPr>
          <p:grpSpPr>
            <a:xfrm>
              <a:off x="1338" y="1678"/>
              <a:ext cx="2035" cy="1076"/>
              <a:chOff x="2965" y="998"/>
              <a:chExt cx="2035" cy="1076"/>
            </a:xfrm>
          </p:grpSpPr>
          <p:sp>
            <p:nvSpPr>
              <p:cNvPr id="22" name="Oval 21"/>
              <p:cNvSpPr>
                <a:spLocks noChangeArrowheads="1"/>
              </p:cNvSpPr>
              <p:nvPr/>
            </p:nvSpPr>
            <p:spPr bwMode="auto">
              <a:xfrm>
                <a:off x="4639" y="1132"/>
                <a:ext cx="45" cy="45"/>
              </a:xfrm>
              <a:prstGeom prst="ellipse">
                <a:avLst/>
              </a:prstGeom>
              <a:solidFill>
                <a:srgbClr val="FF3399"/>
              </a:solidFill>
              <a:ln w="9525">
                <a:solidFill>
                  <a:srgbClr val="FF3399"/>
                </a:solidFill>
                <a:rou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/>
                </a:pPr>
                <a:endParaRPr kumimoji="0" lang="zh-CN" altLang="en-US" sz="24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楷体_GB2312" pitchFamily="49" charset="-122"/>
                </a:endParaRPr>
              </a:p>
            </p:txBody>
          </p:sp>
          <p:grpSp>
            <p:nvGrpSpPr>
              <p:cNvPr id="23" name="Group 22"/>
              <p:cNvGrpSpPr/>
              <p:nvPr/>
            </p:nvGrpSpPr>
            <p:grpSpPr>
              <a:xfrm>
                <a:off x="2965" y="998"/>
                <a:ext cx="2035" cy="1076"/>
                <a:chOff x="2965" y="998"/>
                <a:chExt cx="2035" cy="1076"/>
              </a:xfrm>
            </p:grpSpPr>
            <p:sp>
              <p:nvSpPr>
                <p:cNvPr id="24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2965" y="1747"/>
                  <a:ext cx="373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defTabSz="914400" eaLnBrk="0" fontAlgn="auto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28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0000FF"/>
                      </a:solidFill>
                      <a:effectLst/>
                      <a:uLnTx/>
                      <a:uFillTx/>
                      <a:latin typeface="Calibri" panose="020F0502020204030204"/>
                      <a:ea typeface="新宋体" panose="02010609030101010101" pitchFamily="49" charset="-122"/>
                    </a:rPr>
                    <a:t>A</a:t>
                  </a:r>
                  <a:endParaRPr kumimoji="0" lang="en-US" altLang="zh-CN" sz="2800" b="1" i="0" u="none" strike="noStrike" kern="0" cap="none" spc="0" normalizeH="0" baseline="0" noProof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新宋体" panose="02010609030101010101" pitchFamily="49" charset="-122"/>
                  </a:endParaRPr>
                </a:p>
              </p:txBody>
            </p:sp>
            <p:sp>
              <p:nvSpPr>
                <p:cNvPr id="25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4682" y="998"/>
                  <a:ext cx="318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defTabSz="914400" eaLnBrk="0" fontAlgn="auto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r>
                    <a:rPr kumimoji="0" lang="en-US" altLang="zh-CN" sz="28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0000FF"/>
                      </a:solidFill>
                      <a:effectLst/>
                      <a:uLnTx/>
                      <a:uFillTx/>
                      <a:latin typeface="Calibri" panose="020F0502020204030204"/>
                      <a:ea typeface="新宋体" panose="02010609030101010101" pitchFamily="49" charset="-122"/>
                    </a:rPr>
                    <a:t>B</a:t>
                  </a:r>
                  <a:endParaRPr kumimoji="0" lang="en-US" altLang="zh-CN" sz="2800" b="1" i="0" u="none" strike="noStrike" kern="0" cap="none" spc="0" normalizeH="0" baseline="0" noProof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新宋体" panose="02010609030101010101" pitchFamily="49" charset="-122"/>
                  </a:endParaRPr>
                </a:p>
              </p:txBody>
            </p:sp>
            <p:sp>
              <p:nvSpPr>
                <p:cNvPr id="26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3152" y="1162"/>
                  <a:ext cx="1497" cy="907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17" name="Group 26"/>
            <p:cNvGrpSpPr/>
            <p:nvPr/>
          </p:nvGrpSpPr>
          <p:grpSpPr>
            <a:xfrm>
              <a:off x="1519" y="2504"/>
              <a:ext cx="907" cy="291"/>
              <a:chOff x="1519" y="2504"/>
              <a:chExt cx="907" cy="291"/>
            </a:xfrm>
          </p:grpSpPr>
          <p:sp>
            <p:nvSpPr>
              <p:cNvPr id="18" name="Arc 27"/>
              <p:cNvSpPr/>
              <p:nvPr/>
            </p:nvSpPr>
            <p:spPr bwMode="auto">
              <a:xfrm>
                <a:off x="1600" y="2704"/>
                <a:ext cx="55" cy="52"/>
              </a:xfrm>
              <a:custGeom>
                <a:avLst/>
                <a:gdLst>
                  <a:gd name="T0" fmla="*/ 0 w 21600"/>
                  <a:gd name="T1" fmla="*/ 0 h 26962"/>
                  <a:gd name="T2" fmla="*/ 0 w 21600"/>
                  <a:gd name="T3" fmla="*/ 0 h 26962"/>
                  <a:gd name="T4" fmla="*/ 0 w 21600"/>
                  <a:gd name="T5" fmla="*/ 0 h 26962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6962"/>
                  <a:gd name="T11" fmla="*/ 21600 w 21600"/>
                  <a:gd name="T12" fmla="*/ 26962 h 2696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6962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3408"/>
                      <a:pt x="21372" y="25210"/>
                      <a:pt x="20923" y="26961"/>
                    </a:cubicBezTo>
                  </a:path>
                  <a:path w="21600" h="26962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3408"/>
                      <a:pt x="21372" y="25210"/>
                      <a:pt x="20923" y="26961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9" name="Group 28"/>
              <p:cNvGrpSpPr/>
              <p:nvPr/>
            </p:nvGrpSpPr>
            <p:grpSpPr>
              <a:xfrm>
                <a:off x="1519" y="2504"/>
                <a:ext cx="907" cy="291"/>
                <a:chOff x="1519" y="2494"/>
                <a:chExt cx="907" cy="291"/>
              </a:xfrm>
            </p:grpSpPr>
            <p:sp>
              <p:nvSpPr>
                <p:cNvPr id="20" name="Rectangle 29"/>
                <p:cNvSpPr>
                  <a:spLocks noChangeArrowheads="1"/>
                </p:cNvSpPr>
                <p:nvPr/>
              </p:nvSpPr>
              <p:spPr bwMode="auto">
                <a:xfrm>
                  <a:off x="1741" y="2494"/>
                  <a:ext cx="159" cy="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defTabSz="914400" eaLnBrk="0" fontAlgn="auto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l-GR" altLang="zh-CN" sz="2400" b="1" i="1" u="none" strike="noStrike" kern="0" cap="none" spc="0" normalizeH="0" baseline="0" noProof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alibri" panose="020F0502020204030204"/>
                      <a:ea typeface="宋体" panose="02010600030101010101" pitchFamily="2" charset="-122"/>
                    </a:rPr>
                    <a:t>θ</a:t>
                  </a:r>
                  <a:endParaRPr kumimoji="0" lang="en-US" altLang="zh-CN" sz="2400" b="1" i="1" u="none" strike="noStrike" kern="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1" name="Line 30"/>
                <p:cNvSpPr>
                  <a:spLocks noChangeShapeType="1"/>
                </p:cNvSpPr>
                <p:nvPr/>
              </p:nvSpPr>
              <p:spPr bwMode="auto">
                <a:xfrm>
                  <a:off x="1519" y="2750"/>
                  <a:ext cx="907" cy="0"/>
                </a:xfrm>
                <a:prstGeom prst="line">
                  <a:avLst/>
                </a:prstGeom>
                <a:noFill/>
                <a:ln w="38100">
                  <a:solidFill>
                    <a:srgbClr val="0066FF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grpSp>
        <p:nvGrpSpPr>
          <p:cNvPr id="27" name="Group 31"/>
          <p:cNvGrpSpPr/>
          <p:nvPr/>
        </p:nvGrpSpPr>
        <p:grpSpPr>
          <a:xfrm>
            <a:off x="851347" y="2930475"/>
            <a:ext cx="431800" cy="336550"/>
            <a:chOff x="1736" y="1288"/>
            <a:chExt cx="272" cy="212"/>
          </a:xfrm>
        </p:grpSpPr>
        <p:sp>
          <p:nvSpPr>
            <p:cNvPr id="28" name="Oval 32"/>
            <p:cNvSpPr>
              <a:spLocks noChangeArrowheads="1"/>
            </p:cNvSpPr>
            <p:nvPr/>
          </p:nvSpPr>
          <p:spPr bwMode="auto">
            <a:xfrm>
              <a:off x="1791" y="1345"/>
              <a:ext cx="91" cy="9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楷体_GB2312" pitchFamily="49" charset="-122"/>
              </a:endParaRPr>
            </a:p>
          </p:txBody>
        </p:sp>
        <p:sp>
          <p:nvSpPr>
            <p:cNvPr id="29" name="Text Box 33"/>
            <p:cNvSpPr txBox="1">
              <a:spLocks noChangeArrowheads="1"/>
            </p:cNvSpPr>
            <p:nvPr/>
          </p:nvSpPr>
          <p:spPr bwMode="auto">
            <a:xfrm>
              <a:off x="1736" y="1288"/>
              <a:ext cx="27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i="0" u="none" strike="noStrike" kern="0" cap="none" spc="0" normalizeH="0" baseline="0" noProof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  <a:latin typeface="Calibri" panose="020F0502020204030204"/>
                  <a:ea typeface="新宋体" panose="02010609030101010101" pitchFamily="49" charset="-122"/>
                </a:rPr>
                <a:t>+</a:t>
              </a:r>
              <a:endPara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/>
                <a:ea typeface="新宋体" panose="02010609030101010101" pitchFamily="49" charset="-122"/>
              </a:endParaRPr>
            </a:p>
          </p:txBody>
        </p:sp>
      </p:grpSp>
      <p:grpSp>
        <p:nvGrpSpPr>
          <p:cNvPr id="30" name="Group 35"/>
          <p:cNvGrpSpPr/>
          <p:nvPr/>
        </p:nvGrpSpPr>
        <p:grpSpPr>
          <a:xfrm>
            <a:off x="565600" y="2558995"/>
            <a:ext cx="1560513" cy="714373"/>
            <a:chOff x="1283" y="2872"/>
            <a:chExt cx="983" cy="450"/>
          </a:xfrm>
        </p:grpSpPr>
        <p:grpSp>
          <p:nvGrpSpPr>
            <p:cNvPr id="31" name="Group 36"/>
            <p:cNvGrpSpPr/>
            <p:nvPr/>
          </p:nvGrpSpPr>
          <p:grpSpPr>
            <a:xfrm>
              <a:off x="1283" y="3031"/>
              <a:ext cx="453" cy="291"/>
              <a:chOff x="1555" y="1212"/>
              <a:chExt cx="453" cy="291"/>
            </a:xfrm>
          </p:grpSpPr>
          <p:sp>
            <p:nvSpPr>
              <p:cNvPr id="34" name="Oval 37"/>
              <p:cNvSpPr>
                <a:spLocks noChangeArrowheads="1"/>
              </p:cNvSpPr>
              <p:nvPr/>
            </p:nvSpPr>
            <p:spPr bwMode="auto">
              <a:xfrm>
                <a:off x="1791" y="1345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/>
                </a:pPr>
                <a:endParaRPr kumimoji="0" lang="zh-CN" altLang="en-US" sz="24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楷体_GB2312" pitchFamily="49" charset="-122"/>
                </a:endParaRPr>
              </a:p>
            </p:txBody>
          </p:sp>
          <p:sp>
            <p:nvSpPr>
              <p:cNvPr id="35" name="Text Box 38"/>
              <p:cNvSpPr txBox="1">
                <a:spLocks noChangeArrowheads="1"/>
              </p:cNvSpPr>
              <p:nvPr/>
            </p:nvSpPr>
            <p:spPr bwMode="auto">
              <a:xfrm>
                <a:off x="1736" y="1288"/>
                <a:ext cx="272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新宋体" panose="02010609030101010101" pitchFamily="49" charset="-122"/>
                  </a:rPr>
                  <a:t>+</a:t>
                </a:r>
                <a:endParaRPr kumimoji="0" lang="zh-CN" altLang="en-US" sz="16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新宋体" panose="02010609030101010101" pitchFamily="49" charset="-122"/>
                </a:endParaRPr>
              </a:p>
            </p:txBody>
          </p:sp>
          <p:sp>
            <p:nvSpPr>
              <p:cNvPr id="36" name="Text Box 39"/>
              <p:cNvSpPr txBox="1">
                <a:spLocks noChangeArrowheads="1"/>
              </p:cNvSpPr>
              <p:nvPr/>
            </p:nvSpPr>
            <p:spPr bwMode="auto">
              <a:xfrm>
                <a:off x="1555" y="1212"/>
                <a:ext cx="272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400" b="1" i="1" u="none" strike="noStrike" kern="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  <a:t>q</a:t>
                </a:r>
                <a:endParaRPr kumimoji="0" lang="en-US" altLang="zh-CN" sz="2400" b="1" i="1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32" name="Line 40"/>
            <p:cNvSpPr>
              <a:spLocks noChangeShapeType="1"/>
            </p:cNvSpPr>
            <p:nvPr/>
          </p:nvSpPr>
          <p:spPr bwMode="auto">
            <a:xfrm>
              <a:off x="1610" y="3203"/>
              <a:ext cx="454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Text Box 41"/>
            <p:cNvSpPr txBox="1">
              <a:spLocks noChangeArrowheads="1"/>
            </p:cNvSpPr>
            <p:nvPr/>
          </p:nvSpPr>
          <p:spPr bwMode="auto">
            <a:xfrm>
              <a:off x="2039" y="2872"/>
              <a:ext cx="227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1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新宋体" panose="02010609030101010101" pitchFamily="49" charset="-122"/>
                </a:rPr>
                <a:t>F</a:t>
              </a:r>
              <a:endParaRPr kumimoji="0" lang="en-US" altLang="zh-CN" sz="3200" b="1" i="1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新宋体" panose="02010609030101010101" pitchFamily="49" charset="-122"/>
              </a:endParaRPr>
            </a:p>
          </p:txBody>
        </p:sp>
      </p:grpSp>
      <p:graphicFrame>
        <p:nvGraphicFramePr>
          <p:cNvPr id="37" name="Object 21"/>
          <p:cNvGraphicFramePr>
            <a:graphicFrameLocks noChangeAspect="1"/>
          </p:cNvGraphicFramePr>
          <p:nvPr/>
        </p:nvGraphicFramePr>
        <p:xfrm>
          <a:off x="2046289" y="3505720"/>
          <a:ext cx="3435350" cy="136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Equation" r:id="rId5" imgW="25298400" imgH="10058400" progId="Equation.DSMT4">
                  <p:embed/>
                </p:oleObj>
              </mc:Choice>
              <mc:Fallback>
                <p:oleObj name="Equation" r:id="rId5" imgW="25298400" imgH="100584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046289" y="3505720"/>
                        <a:ext cx="3435350" cy="1368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21"/>
          <p:cNvGraphicFramePr>
            <a:graphicFrameLocks noChangeAspect="1"/>
          </p:cNvGraphicFramePr>
          <p:nvPr/>
        </p:nvGraphicFramePr>
        <p:xfrm>
          <a:off x="5077645" y="1117052"/>
          <a:ext cx="3170006" cy="6491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Equation" r:id="rId7" imgW="26822400" imgH="5486400" progId="Equation.DSMT4">
                  <p:embed/>
                </p:oleObj>
              </mc:Choice>
              <mc:Fallback>
                <p:oleObj name="Equation" r:id="rId7" imgW="26822400" imgH="54864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077645" y="1117052"/>
                        <a:ext cx="3170006" cy="6491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UNIT_TABLE_BEAUTIFY" val="smartTable{e00246ad-88fe-4879-9ee8-134a199c028e}"/>
</p:tagLst>
</file>

<file path=ppt/tags/tag7.xml><?xml version="1.0" encoding="utf-8"?>
<p:tagLst xmlns:p="http://schemas.openxmlformats.org/presentationml/2006/main">
  <p:tag name="AS_OS" val="Unix 3.10 unknown"/>
  <p:tag name="AS_RELEASE_DATE" val="2023.03.31"/>
  <p:tag name="AS_TITLE" val="Aspose.Slides for Java"/>
  <p:tag name="AS_VERSION" val="23.3"/>
  <p:tag name="COMMONDATA" val="eyJoZGlkIjoiODdhMTc0YTM1MzIyY2NjOWFhZTZhNmMxNWNkMmIzZmU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2286</Words>
  <Application>WPS 演示</Application>
  <PresentationFormat>On-screen Show (4:3)</PresentationFormat>
  <Paragraphs>347</Paragraphs>
  <Slides>19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11</vt:i4>
      </vt:variant>
      <vt:variant>
        <vt:lpstr>幻灯片标题</vt:lpstr>
      </vt:variant>
      <vt:variant>
        <vt:i4>19</vt:i4>
      </vt:variant>
    </vt:vector>
  </HeadingPairs>
  <TitlesOfParts>
    <vt:vector size="53" baseType="lpstr">
      <vt:lpstr>Arial</vt:lpstr>
      <vt:lpstr>宋体</vt:lpstr>
      <vt:lpstr>Wingdings</vt:lpstr>
      <vt:lpstr>方正姚体</vt:lpstr>
      <vt:lpstr>Wingdings</vt:lpstr>
      <vt:lpstr>华文新魏</vt:lpstr>
      <vt:lpstr>新宋体</vt:lpstr>
      <vt:lpstr>楷体_GB2312</vt:lpstr>
      <vt:lpstr>楷体</vt:lpstr>
      <vt:lpstr>Arial</vt:lpstr>
      <vt:lpstr>黑体</vt:lpstr>
      <vt:lpstr>Dotum</vt:lpstr>
      <vt:lpstr>Calibri</vt:lpstr>
      <vt:lpstr>等线</vt:lpstr>
      <vt:lpstr>Times New Roman</vt:lpstr>
      <vt:lpstr>华文中宋</vt:lpstr>
      <vt:lpstr>Symbol</vt:lpstr>
      <vt:lpstr>Cambria Math</vt:lpstr>
      <vt:lpstr>华文楷体</vt:lpstr>
      <vt:lpstr>微软雅黑</vt:lpstr>
      <vt:lpstr>Arial Unicode MS</vt:lpstr>
      <vt:lpstr>Malgun Gothic</vt:lpstr>
      <vt:lpstr>Office 主题</vt:lpstr>
      <vt:lpstr>Equation.3</vt:lpstr>
      <vt:lpstr>Equation.3</vt:lpstr>
      <vt:lpstr>Equation.3</vt:lpstr>
      <vt:lpstr>Equation.3</vt:lpstr>
      <vt:lpstr>Equation.3</vt:lpstr>
      <vt:lpstr>Equation.DSMT4</vt:lpstr>
      <vt:lpstr>Equation.3</vt:lpstr>
      <vt:lpstr>Equation.DSMT4</vt:lpstr>
      <vt:lpstr>Equation.DSMT4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奔月</cp:lastModifiedBy>
  <cp:revision>2</cp:revision>
  <cp:lastPrinted>2024-09-04T09:51:00Z</cp:lastPrinted>
  <dcterms:created xsi:type="dcterms:W3CDTF">2024-09-04T09:51:00Z</dcterms:created>
  <dcterms:modified xsi:type="dcterms:W3CDTF">2024-09-10T01:57:54Z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7DFE0391FBE34BAF93423144A2776049_13</vt:lpwstr>
  </property>
  <property fmtid="{D5CDD505-2E9C-101B-9397-08002B2CF9AE}" pid="7" name="KSOProductBuildVer">
    <vt:lpwstr>2052-12.1.0.15946</vt:lpwstr>
  </property>
</Properties>
</file>