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324" r:id="rId4"/>
    <p:sldId id="260" r:id="rId5"/>
    <p:sldId id="262" r:id="rId6"/>
    <p:sldId id="336" r:id="rId7"/>
    <p:sldId id="325" r:id="rId8"/>
    <p:sldId id="265" r:id="rId9"/>
    <p:sldId id="337" r:id="rId10"/>
    <p:sldId id="312" r:id="rId11"/>
    <p:sldId id="326" r:id="rId12"/>
    <p:sldId id="316" r:id="rId13"/>
    <p:sldId id="317" r:id="rId14"/>
    <p:sldId id="327" r:id="rId15"/>
    <p:sldId id="347" r:id="rId16"/>
    <p:sldId id="348" r:id="rId17"/>
    <p:sldId id="328" r:id="rId18"/>
  </p:sldIdLst>
  <p:sldSz cx="9144000" cy="6858000" type="screen4x3"/>
  <p:notesSz cx="6858000" cy="9144000"/>
  <p:custDataLst>
    <p:tags r:id="rId22"/>
  </p:custDataLst>
  <p:defaultTextStyle>
    <a:defPPr>
      <a:defRPr lang="zh-CN"/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 typeface="Arial" panose="020B0604020202020204" pitchFamily="34" charset="0"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 typeface="Arial" panose="020B0604020202020204" pitchFamily="34" charset="0"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 typeface="Arial" panose="020B0604020202020204" pitchFamily="34" charset="0"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 typeface="Arial" panose="020B0604020202020204" pitchFamily="34" charset="0"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 typeface="Arial" panose="020B0604020202020204" pitchFamily="34" charset="0"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66" d="100"/>
          <a:sy n="66" d="100"/>
        </p:scale>
        <p:origin x="0" y="0"/>
      </p:cViewPr>
      <p:guideLst/>
    </p:cSldViewPr>
  </p:slideViewPr>
  <p:notesViewPr>
    <p:cSldViewPr>
      <p:cViewPr varScale="1"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9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5" Type="http://schemas.openxmlformats.org/officeDocument/2006/relationships/image" Target="../media/image12.wmf"/><Relationship Id="rId4" Type="http://schemas.openxmlformats.org/officeDocument/2006/relationships/image" Target="../media/image11.wmf"/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4" Type="http://schemas.openxmlformats.org/officeDocument/2006/relationships/image" Target="../media/image17.wmf"/><Relationship Id="rId3" Type="http://schemas.openxmlformats.org/officeDocument/2006/relationships/image" Target="../media/image16.wmf"/><Relationship Id="rId2" Type="http://schemas.openxmlformats.org/officeDocument/2006/relationships/image" Target="../media/image9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ClrTx/>
            </a:pPr>
            <a:fld id="{C22FE9CD-6986-4602-94B0-C9F7D4FE77E4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ClrTx/>
            </a:pPr>
            <a:endParaRPr lang="zh-CN" sz="1200">
              <a:solidFill>
                <a:srgbClr val="898989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F0902D26-FA9E-490D-B3CB-2AD246528533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ClrTx/>
            </a:pPr>
            <a:fld id="{C22FE9CD-6986-4602-94B0-C9F7D4FE77E4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ClrTx/>
            </a:pPr>
            <a:endParaRPr lang="zh-CN" sz="1200">
              <a:solidFill>
                <a:srgbClr val="898989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F0902D26-FA9E-490D-B3CB-2AD246528533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ClrTx/>
            </a:pPr>
            <a:fld id="{C22FE9CD-6986-4602-94B0-C9F7D4FE77E4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ClrTx/>
            </a:pPr>
            <a:endParaRPr lang="zh-CN" sz="1200">
              <a:solidFill>
                <a:srgbClr val="898989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F0902D26-FA9E-490D-B3CB-2AD246528533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ClrTx/>
            </a:pPr>
            <a:fld id="{C22FE9CD-6986-4602-94B0-C9F7D4FE77E4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ClrTx/>
            </a:pPr>
            <a:endParaRPr lang="zh-CN" sz="1200">
              <a:solidFill>
                <a:srgbClr val="898989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F0902D26-FA9E-490D-B3CB-2AD246528533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ClrTx/>
            </a:pPr>
            <a:fld id="{C22FE9CD-6986-4602-94B0-C9F7D4FE77E4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ClrTx/>
            </a:pPr>
            <a:endParaRPr lang="zh-CN" sz="1200">
              <a:solidFill>
                <a:srgbClr val="898989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F0902D26-FA9E-490D-B3CB-2AD246528533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ClrTx/>
            </a:pPr>
            <a:fld id="{C22FE9CD-6986-4602-94B0-C9F7D4FE77E4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ClrTx/>
            </a:pPr>
            <a:endParaRPr lang="zh-CN" sz="1200">
              <a:solidFill>
                <a:srgbClr val="898989"/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F0902D26-FA9E-490D-B3CB-2AD246528533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ClrTx/>
            </a:pPr>
            <a:fld id="{C22FE9CD-6986-4602-94B0-C9F7D4FE77E4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ClrTx/>
            </a:pPr>
            <a:endParaRPr lang="zh-CN" sz="1200">
              <a:solidFill>
                <a:srgbClr val="898989"/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F0902D26-FA9E-490D-B3CB-2AD246528533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ClrTx/>
            </a:pPr>
            <a:fld id="{C22FE9CD-6986-4602-94B0-C9F7D4FE77E4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ClrTx/>
            </a:pPr>
            <a:endParaRPr lang="zh-CN" sz="12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F0902D26-FA9E-490D-B3CB-2AD246528533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ClrTx/>
            </a:pPr>
            <a:fld id="{C22FE9CD-6986-4602-94B0-C9F7D4FE77E4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ClrTx/>
            </a:pPr>
            <a:endParaRPr lang="zh-CN" sz="1200">
              <a:solidFill>
                <a:srgbClr val="898989"/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F0902D26-FA9E-490D-B3CB-2AD246528533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ClrTx/>
            </a:pPr>
            <a:fld id="{C22FE9CD-6986-4602-94B0-C9F7D4FE77E4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ClrTx/>
            </a:pPr>
            <a:endParaRPr lang="zh-CN" sz="1200">
              <a:solidFill>
                <a:srgbClr val="898989"/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F0902D26-FA9E-490D-B3CB-2AD246528533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ClrTx/>
            </a:pPr>
            <a:fld id="{C22FE9CD-6986-4602-94B0-C9F7D4FE77E4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ClrTx/>
            </a:pPr>
            <a:endParaRPr lang="zh-CN" sz="1200">
              <a:solidFill>
                <a:srgbClr val="898989"/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F0902D26-FA9E-490D-B3CB-2AD246528533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 idx="4294967295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/>
          <a:lstStyle>
            <a:lvl1pPr marL="914400" indent="-914400" algn="l" defTabSz="9144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4400" kern="12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+mj-cs"/>
                <a:sym typeface="Calibri Light" panose="020F0302020204030204" pitchFamily="34" charset="0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lang="zh-CN" altLang="en-US"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685800" lvl="1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lang="zh-CN" altLang="en-US" sz="240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Calibri" panose="020F0502020204030204" pitchFamily="34" charset="0"/>
              </a:defRPr>
            </a:lvl2pPr>
            <a:lvl3pPr marL="1143000" lvl="2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lang="zh-CN" altLang="en-US" sz="200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Calibri" panose="020F0502020204030204" pitchFamily="34" charset="0"/>
              </a:defRPr>
            </a:lvl3pPr>
            <a:lvl4pPr marL="1600200" lvl="3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lang="zh-CN" altLang="en-US" sz="200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Calibri" panose="020F0502020204030204" pitchFamily="34" charset="0"/>
              </a:defRPr>
            </a:lvl4pPr>
            <a:lvl5pPr marL="2057400" lvl="4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lang="zh-CN" altLang="en-US" sz="200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Calibri" panose="020F0502020204030204" pitchFamily="34" charset="0"/>
              </a:defRPr>
            </a:lvl5pPr>
            <a:lvl6pPr marL="2514600" lvl="5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Calibri" panose="020F0502020204030204" pitchFamily="34" charset="0"/>
              </a:defRPr>
            </a:lvl6pPr>
            <a:lvl7pPr marL="2971800" lvl="6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Calibri" panose="020F0502020204030204" pitchFamily="34" charset="0"/>
              </a:defRPr>
            </a:lvl7pPr>
            <a:lvl8pPr marL="3429000" lvl="7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Calibri" panose="020F0502020204030204" pitchFamily="34" charset="0"/>
              </a:defRPr>
            </a:lvl8pPr>
            <a:lvl9pPr marL="3886200" lvl="8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Calibri" panose="020F0502020204030204" pitchFamily="34" charset="0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ClrTx/>
            </a:pPr>
            <a:fld id="{C22FE9CD-6986-4602-94B0-C9F7D4FE77E4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 noProof="1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ClrTx/>
            </a:pPr>
            <a:endParaRPr lang="zh-CN" sz="1200">
              <a:solidFill>
                <a:srgbClr val="898989"/>
              </a:solidFill>
            </a:endParaR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200" b="0" i="0" u="none" baseline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F0902D26-FA9E-490D-B3CB-2AD246528533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pic>
        <p:nvPicPr>
          <p:cNvPr id="1031" name="图片 1" descr="学科网图片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4925" y="0"/>
            <a:ext cx="1708150" cy="7080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032" name="文本框 2"/>
          <p:cNvSpPr txBox="1"/>
          <p:nvPr/>
        </p:nvSpPr>
        <p:spPr>
          <a:xfrm>
            <a:off x="4284663" y="0"/>
            <a:ext cx="4713287" cy="8239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28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sym typeface="华文新魏" pitchFamily="2" charset="-122"/>
              </a:rPr>
              <a:t>高中物理必修第三册课件</a:t>
            </a:r>
            <a:endParaRPr lang="zh-CN" altLang="en-US" sz="2800">
              <a:solidFill>
                <a:srgbClr val="000000"/>
              </a:solidFill>
              <a:latin typeface="华文新魏" pitchFamily="2" charset="-122"/>
              <a:ea typeface="华文新魏" pitchFamily="2" charset="-122"/>
              <a:sym typeface="华文新魏" pitchFamily="2" charset="-122"/>
            </a:endParaRPr>
          </a:p>
        </p:txBody>
      </p:sp>
      <p:sp>
        <p:nvSpPr>
          <p:cNvPr id="1033" name="矩形 7"/>
          <p:cNvSpPr/>
          <p:nvPr/>
        </p:nvSpPr>
        <p:spPr>
          <a:xfrm>
            <a:off x="4284663" y="549275"/>
            <a:ext cx="4549775" cy="76200"/>
          </a:xfrm>
          <a:prstGeom prst="rect">
            <a:avLst/>
          </a:prstGeom>
          <a:solidFill>
            <a:srgbClr val="3399FF"/>
          </a:solidFill>
          <a:ln w="12700">
            <a:solidFill>
              <a:srgbClr val="59C1FF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34" name="椭圆 8"/>
          <p:cNvSpPr/>
          <p:nvPr/>
        </p:nvSpPr>
        <p:spPr>
          <a:xfrm>
            <a:off x="8532813" y="47625"/>
            <a:ext cx="538162" cy="576263"/>
          </a:xfrm>
          <a:prstGeom prst="ellipse">
            <a:avLst/>
          </a:prstGeom>
          <a:solidFill>
            <a:srgbClr val="3399FF"/>
          </a:solidFill>
          <a:ln w="12700">
            <a:solidFill>
              <a:srgbClr val="59C1FF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035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914400" indent="-914400" algn="l" defTabSz="9144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cs typeface="+mj-cs"/>
          <a:sym typeface="Calibri Light" panose="020F0302020204030204" pitchFamily="34" charset="0"/>
        </a:defRPr>
      </a:lvl1pPr>
    </p:titleStyle>
    <p:bodyStyle>
      <a:lvl1pPr marL="228600" indent="-228600" algn="l" defTabSz="914400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  <a:sym typeface="Calibri" panose="020F0502020204030204" pitchFamily="34" charset="0"/>
        </a:defRPr>
      </a:lvl2pPr>
      <a:lvl3pPr marL="1143000" lvl="2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  <a:sym typeface="Calibri" panose="020F0502020204030204" pitchFamily="34" charset="0"/>
        </a:defRPr>
      </a:lvl3pPr>
      <a:lvl4pPr marL="1600200" lvl="3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  <a:sym typeface="Calibri" panose="020F0502020204030204" pitchFamily="34" charset="0"/>
        </a:defRPr>
      </a:lvl4pPr>
      <a:lvl5pPr marL="2057400" lvl="4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5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7.wmf"/><Relationship Id="rId3" Type="http://schemas.openxmlformats.org/officeDocument/2006/relationships/oleObject" Target="../embeddings/oleObject14.bin"/><Relationship Id="rId2" Type="http://schemas.openxmlformats.org/officeDocument/2006/relationships/image" Target="../media/image10.wmf"/><Relationship Id="rId1" Type="http://schemas.openxmlformats.org/officeDocument/2006/relationships/oleObject" Target="../embeddings/oleObject13.bin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image" Target="../media/image6.png"/><Relationship Id="rId2" Type="http://schemas.openxmlformats.org/officeDocument/2006/relationships/tags" Target="../tags/tag2.xml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7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.bin"/><Relationship Id="rId8" Type="http://schemas.openxmlformats.org/officeDocument/2006/relationships/image" Target="../media/image11.wmf"/><Relationship Id="rId7" Type="http://schemas.openxmlformats.org/officeDocument/2006/relationships/oleObject" Target="../embeddings/oleObject4.bin"/><Relationship Id="rId6" Type="http://schemas.openxmlformats.org/officeDocument/2006/relationships/image" Target="../media/image10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9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8.wmf"/><Relationship Id="rId12" Type="http://schemas.openxmlformats.org/officeDocument/2006/relationships/vmlDrawing" Target="../drawings/vmlDrawing1.v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2.wmf"/><Relationship Id="rId1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wmf"/><Relationship Id="rId1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wmf"/><Relationship Id="rId8" Type="http://schemas.openxmlformats.org/officeDocument/2006/relationships/oleObject" Target="../embeddings/oleObject10.bin"/><Relationship Id="rId7" Type="http://schemas.openxmlformats.org/officeDocument/2006/relationships/image" Target="../media/image16.wmf"/><Relationship Id="rId6" Type="http://schemas.openxmlformats.org/officeDocument/2006/relationships/oleObject" Target="../embeddings/oleObject9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8.bin"/><Relationship Id="rId3" Type="http://schemas.openxmlformats.org/officeDocument/2006/relationships/image" Target="../media/image15.wmf"/><Relationship Id="rId2" Type="http://schemas.openxmlformats.org/officeDocument/2006/relationships/oleObject" Target="../embeddings/oleObject7.bin"/><Relationship Id="rId11" Type="http://schemas.openxmlformats.org/officeDocument/2006/relationships/vmlDrawing" Target="../drawings/vmlDrawing3.vml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4.v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8.wmf"/><Relationship Id="rId3" Type="http://schemas.openxmlformats.org/officeDocument/2006/relationships/oleObject" Target="../embeddings/oleObject12.bin"/><Relationship Id="rId2" Type="http://schemas.openxmlformats.org/officeDocument/2006/relationships/image" Target="../media/image17.wmf"/><Relationship Id="rId1" Type="http://schemas.openxmlformats.org/officeDocument/2006/relationships/oleObject" Target="../embeddings/oleObject1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3"/>
          <p:cNvSpPr>
            <a:spLocks noGrp="1" noChangeArrowheads="1"/>
          </p:cNvSpPr>
          <p:nvPr userDrawn="1"/>
        </p:nvSpPr>
        <p:spPr bwMode="auto">
          <a:xfrm>
            <a:off x="1042988" y="1052513"/>
            <a:ext cx="7056438" cy="1946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0" hangingPunct="0">
              <a:lnSpc>
                <a:spcPct val="150000"/>
              </a:lnSpc>
              <a:buClrTx/>
              <a:buFontTx/>
            </a:pPr>
            <a:r>
              <a:rPr lang="zh-CN" altLang="en-US" sz="4800" b="1" spc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第十章</a:t>
            </a:r>
            <a:r>
              <a:rPr lang="en-US" altLang="zh-CN" sz="4800" b="1" spc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 </a:t>
            </a:r>
            <a:r>
              <a:rPr lang="zh-CN" altLang="en-US" sz="4800" b="1" spc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：第</a:t>
            </a:r>
            <a:r>
              <a:rPr lang="en-US" altLang="zh-CN" sz="4800" b="1" spc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2</a:t>
            </a:r>
            <a:r>
              <a:rPr lang="zh-CN" altLang="en-US" sz="4800" b="1" spc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节</a:t>
            </a:r>
            <a:endParaRPr lang="zh-CN" altLang="en-US" sz="4800" b="1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 lvl="0" algn="ctr" eaLnBrk="0" hangingPunct="0">
              <a:lnSpc>
                <a:spcPct val="150000"/>
              </a:lnSpc>
              <a:buClrTx/>
              <a:buFontTx/>
            </a:pPr>
            <a:r>
              <a:rPr lang="zh-CN" altLang="en-US" sz="4800" b="1" spc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电势差</a:t>
            </a:r>
            <a:endParaRPr lang="zh-CN" altLang="en-US" sz="3200" b="1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pic>
        <p:nvPicPr>
          <p:cNvPr id="205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7600" y="3213100"/>
            <a:ext cx="6662738" cy="36449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579100" y="12192000"/>
            <a:ext cx="0" cy="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7025" y="779463"/>
            <a:ext cx="8280400" cy="60785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019300"/>
            <a:ext cx="4232275" cy="48387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2290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0688" y="2019300"/>
            <a:ext cx="4913312" cy="48387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2291" name="矩形 4"/>
          <p:cNvSpPr/>
          <p:nvPr/>
        </p:nvSpPr>
        <p:spPr>
          <a:xfrm>
            <a:off x="1905" y="819785"/>
            <a:ext cx="4230370" cy="11988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 fontAlgn="base"/>
            <a:r>
              <a:rPr lang="zh-CN" altLang="en-US" sz="3600" b="1" strike="noStrike" noProof="1">
                <a:ln w="15875"/>
                <a:gradFill>
                  <a:gsLst>
                    <a:gs pos="0">
                      <a:schemeClr val="accent1">
                        <a:hueMod val="80000"/>
                      </a:schemeClr>
                    </a:gs>
                    <a:gs pos="100000">
                      <a:schemeClr val="accent1">
                        <a:alpha val="100000"/>
                      </a:schemeClr>
                    </a:gs>
                  </a:gsLst>
                  <a:lin ang="2700000" scaled="0"/>
                </a:gra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平行金属板间匀强电场及等势面</a:t>
            </a:r>
            <a:endParaRPr lang="zh-CN" altLang="en-US" sz="3600" b="1" strike="noStrike" noProof="1">
              <a:ln w="15875"/>
              <a:gradFill>
                <a:gsLst>
                  <a:gs pos="0">
                    <a:schemeClr val="accent1">
                      <a:hueMod val="80000"/>
                    </a:schemeClr>
                  </a:gs>
                  <a:gs pos="100000">
                    <a:schemeClr val="accent1">
                      <a:alpha val="100000"/>
                    </a:schemeClr>
                  </a:gs>
                </a:gsLst>
                <a:lin ang="2700000" scaled="0"/>
              </a:gradFill>
              <a:effectLst/>
            </a:endParaRPr>
          </a:p>
        </p:txBody>
      </p:sp>
      <p:sp>
        <p:nvSpPr>
          <p:cNvPr id="12292" name="矩形 5"/>
          <p:cNvSpPr/>
          <p:nvPr/>
        </p:nvSpPr>
        <p:spPr>
          <a:xfrm>
            <a:off x="4572635" y="819785"/>
            <a:ext cx="4230369" cy="11988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 fontAlgn="base"/>
            <a:r>
              <a:rPr lang="zh-CN" altLang="en-US" sz="3600" b="1" strike="noStrike" noProof="1">
                <a:ln w="15875"/>
                <a:gradFill>
                  <a:gsLst>
                    <a:gs pos="0">
                      <a:schemeClr val="accent1">
                        <a:hueMod val="80000"/>
                      </a:schemeClr>
                    </a:gs>
                    <a:gs pos="100000">
                      <a:schemeClr val="accent1">
                        <a:alpha val="100000"/>
                      </a:schemeClr>
                    </a:gs>
                  </a:gsLst>
                  <a:lin ang="2700000" scaled="0"/>
                </a:gra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点电荷与接地金属板间电场及等势面</a:t>
            </a:r>
            <a:endParaRPr lang="zh-CN" altLang="en-US" sz="3600" b="1" strike="noStrike" noProof="1">
              <a:ln w="15875"/>
              <a:gradFill>
                <a:gsLst>
                  <a:gs pos="0">
                    <a:schemeClr val="accent1">
                      <a:hueMod val="80000"/>
                    </a:schemeClr>
                  </a:gs>
                  <a:gs pos="100000">
                    <a:schemeClr val="accent1">
                      <a:alpha val="100000"/>
                    </a:schemeClr>
                  </a:gs>
                </a:gsLst>
                <a:lin ang="2700000" scaled="0"/>
              </a:gra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矩形 4"/>
          <p:cNvSpPr/>
          <p:nvPr/>
        </p:nvSpPr>
        <p:spPr>
          <a:xfrm>
            <a:off x="296544" y="1007744"/>
            <a:ext cx="8509635" cy="92202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eaLnBrk="1" fontAlgn="base" hangingPunct="1"/>
            <a:r>
              <a:rPr lang="zh-CN" altLang="en-US" sz="5400" strike="noStrike" noProof="1">
                <a:ln w="15875"/>
                <a:gradFill>
                  <a:gsLst>
                    <a:gs pos="0">
                      <a:schemeClr val="accent1">
                        <a:hueMod val="80000"/>
                      </a:schemeClr>
                    </a:gs>
                    <a:gs pos="100000">
                      <a:schemeClr val="accent1">
                        <a:alpha val="100000"/>
                      </a:schemeClr>
                    </a:gs>
                  </a:gsLst>
                  <a:lin ang="2700000" scaled="0"/>
                </a:gradFill>
                <a:effectLst/>
                <a:latin typeface="Arial" panose="020B0604020202020204" pitchFamily="34" charset="0"/>
                <a:ea typeface="华文新魏" pitchFamily="2" charset="-122"/>
                <a:cs typeface="+mn-cs"/>
                <a:sym typeface="+mn-ea"/>
              </a:rPr>
              <a:t>带电导体周围电场的等势面</a:t>
            </a:r>
            <a:endParaRPr lang="zh-CN" altLang="en-US" sz="5400" b="1" strike="noStrike" noProof="1">
              <a:ln w="15875"/>
              <a:gradFill>
                <a:gsLst>
                  <a:gs pos="0">
                    <a:schemeClr val="accent1">
                      <a:hueMod val="80000"/>
                    </a:schemeClr>
                  </a:gs>
                  <a:gs pos="100000">
                    <a:schemeClr val="accent1">
                      <a:alpha val="100000"/>
                    </a:schemeClr>
                  </a:gs>
                </a:gsLst>
                <a:lin ang="2700000" scaled="0"/>
              </a:gradFill>
              <a:effectLst/>
              <a:ea typeface="华文新魏" pitchFamily="2" charset="-122"/>
              <a:sym typeface="+mn-ea"/>
            </a:endParaRPr>
          </a:p>
        </p:txBody>
      </p:sp>
      <p:pic>
        <p:nvPicPr>
          <p:cNvPr id="1331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19238" y="2036763"/>
            <a:ext cx="5730875" cy="48212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2"/>
          <p:cNvSpPr txBox="1"/>
          <p:nvPr/>
        </p:nvSpPr>
        <p:spPr>
          <a:xfrm>
            <a:off x="0" y="873125"/>
            <a:ext cx="9144000" cy="5984875"/>
          </a:xfrm>
          <a:prstGeom prst="rect">
            <a:avLst/>
          </a:prstGeom>
          <a:gradFill rotWithShape="1">
            <a:gsLst>
              <a:gs pos="0">
                <a:srgbClr val="70E1F5"/>
              </a:gs>
              <a:gs pos="100000">
                <a:srgbClr val="FFD194"/>
              </a:gs>
            </a:gsLst>
            <a:lin ang="0" scaled="1"/>
          </a:gradFill>
          <a:ln>
            <a:noFill/>
            <a:miter lim="800000"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600">
                <a:solidFill>
                  <a:srgbClr val="FF0000"/>
                </a:solidFill>
                <a:latin typeface="宋体" panose="02010600030101010101" pitchFamily="2" charset="-122"/>
              </a:rPr>
              <a:t>3</a:t>
            </a:r>
            <a:r>
              <a:rPr lang="zh-CN" altLang="en-US" sz="3600">
                <a:solidFill>
                  <a:srgbClr val="FF0000"/>
                </a:solidFill>
                <a:latin typeface="宋体" panose="02010600030101010101" pitchFamily="2" charset="-122"/>
              </a:rPr>
              <a:t>、等势面的特点</a:t>
            </a:r>
            <a:endParaRPr lang="zh-CN" altLang="en-US" sz="360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lvl="0">
              <a:lnSpc>
                <a:spcPts val="4700"/>
              </a:lnSpc>
            </a:pPr>
            <a:r>
              <a:rPr lang="zh-CN" altLang="en-US" sz="3200">
                <a:latin typeface="宋体" panose="02010600030101010101" pitchFamily="2" charset="-122"/>
              </a:rPr>
              <a:t>（</a:t>
            </a:r>
            <a:r>
              <a:rPr lang="en-US" altLang="zh-CN" sz="3200">
                <a:latin typeface="宋体" panose="02010600030101010101" pitchFamily="2" charset="-122"/>
              </a:rPr>
              <a:t>1</a:t>
            </a:r>
            <a:r>
              <a:rPr lang="zh-CN" altLang="en-US" sz="3200">
                <a:latin typeface="宋体" panose="02010600030101010101" pitchFamily="2" charset="-122"/>
              </a:rPr>
              <a:t>）在同一等势面上的任意两点间移动电荷，</a:t>
            </a:r>
            <a:endParaRPr lang="zh-CN" altLang="en-US" sz="3200">
              <a:latin typeface="宋体" panose="02010600030101010101" pitchFamily="2" charset="-122"/>
            </a:endParaRPr>
          </a:p>
          <a:p>
            <a:pPr lvl="0">
              <a:lnSpc>
                <a:spcPts val="4700"/>
              </a:lnSpc>
            </a:pPr>
            <a:r>
              <a:rPr lang="en-US" altLang="zh-CN" sz="3200">
                <a:latin typeface="宋体" panose="02010600030101010101" pitchFamily="2" charset="-122"/>
              </a:rPr>
              <a:t>     </a:t>
            </a:r>
            <a:r>
              <a:rPr lang="zh-CN" altLang="en-US" sz="3200">
                <a:latin typeface="宋体" panose="02010600030101010101" pitchFamily="2" charset="-122"/>
              </a:rPr>
              <a:t>电场力不做功；</a:t>
            </a:r>
            <a:endParaRPr lang="zh-CN" altLang="en-US" sz="3200">
              <a:latin typeface="宋体" panose="02010600030101010101" pitchFamily="2" charset="-122"/>
            </a:endParaRPr>
          </a:p>
          <a:p>
            <a:pPr lvl="0">
              <a:lnSpc>
                <a:spcPts val="4700"/>
              </a:lnSpc>
            </a:pPr>
            <a:r>
              <a:rPr lang="zh-CN" altLang="en-US" sz="3200">
                <a:latin typeface="宋体" panose="02010600030101010101" pitchFamily="2" charset="-122"/>
              </a:rPr>
              <a:t>（</a:t>
            </a:r>
            <a:r>
              <a:rPr lang="en-US" altLang="zh-CN" sz="3200">
                <a:latin typeface="宋体" panose="02010600030101010101" pitchFamily="2" charset="-122"/>
              </a:rPr>
              <a:t>2</a:t>
            </a:r>
            <a:r>
              <a:rPr lang="zh-CN" altLang="en-US" sz="3200">
                <a:latin typeface="宋体" panose="02010600030101010101" pitchFamily="2" charset="-122"/>
              </a:rPr>
              <a:t>）电场线跟等势面处处垂直，且由电势较高的</a:t>
            </a:r>
            <a:endParaRPr lang="zh-CN" altLang="en-US" sz="3200">
              <a:latin typeface="宋体" panose="02010600030101010101" pitchFamily="2" charset="-122"/>
            </a:endParaRPr>
          </a:p>
          <a:p>
            <a:pPr lvl="0">
              <a:lnSpc>
                <a:spcPts val="4700"/>
              </a:lnSpc>
            </a:pPr>
            <a:r>
              <a:rPr lang="en-US" altLang="zh-CN" sz="3200">
                <a:latin typeface="宋体" panose="02010600030101010101" pitchFamily="2" charset="-122"/>
              </a:rPr>
              <a:t>     </a:t>
            </a:r>
            <a:r>
              <a:rPr lang="zh-CN" altLang="en-US" sz="3200">
                <a:latin typeface="宋体" panose="02010600030101010101" pitchFamily="2" charset="-122"/>
              </a:rPr>
              <a:t>等势面指向电势较低的等势面；</a:t>
            </a:r>
            <a:endParaRPr lang="zh-CN" altLang="en-US" sz="3200">
              <a:latin typeface="宋体" panose="02010600030101010101" pitchFamily="2" charset="-122"/>
            </a:endParaRPr>
          </a:p>
          <a:p>
            <a:pPr lvl="0">
              <a:lnSpc>
                <a:spcPts val="4700"/>
              </a:lnSpc>
            </a:pPr>
            <a:r>
              <a:rPr lang="zh-CN" altLang="en-US" sz="3200">
                <a:latin typeface="宋体" panose="02010600030101010101" pitchFamily="2" charset="-122"/>
              </a:rPr>
              <a:t>（</a:t>
            </a:r>
            <a:r>
              <a:rPr lang="en-US" altLang="zh-CN" sz="3200">
                <a:latin typeface="宋体" panose="02010600030101010101" pitchFamily="2" charset="-122"/>
              </a:rPr>
              <a:t>3</a:t>
            </a:r>
            <a:r>
              <a:rPr lang="zh-CN" altLang="en-US" sz="3200">
                <a:latin typeface="宋体" panose="02010600030101010101" pitchFamily="2" charset="-122"/>
              </a:rPr>
              <a:t>）等势面密处场强大、电场线密，等势面疏处</a:t>
            </a:r>
            <a:endParaRPr lang="zh-CN" altLang="en-US" sz="3200">
              <a:latin typeface="宋体" panose="02010600030101010101" pitchFamily="2" charset="-122"/>
            </a:endParaRPr>
          </a:p>
          <a:p>
            <a:pPr lvl="0">
              <a:lnSpc>
                <a:spcPts val="4700"/>
              </a:lnSpc>
            </a:pPr>
            <a:r>
              <a:rPr lang="en-US" altLang="zh-CN" sz="3200">
                <a:latin typeface="宋体" panose="02010600030101010101" pitchFamily="2" charset="-122"/>
              </a:rPr>
              <a:t>     </a:t>
            </a:r>
            <a:r>
              <a:rPr lang="zh-CN" altLang="en-US" sz="3200">
                <a:latin typeface="宋体" panose="02010600030101010101" pitchFamily="2" charset="-122"/>
              </a:rPr>
              <a:t>场强小、电场线疏；</a:t>
            </a:r>
            <a:endParaRPr lang="zh-CN" altLang="en-US" sz="3200">
              <a:latin typeface="宋体" panose="02010600030101010101" pitchFamily="2" charset="-122"/>
            </a:endParaRPr>
          </a:p>
          <a:p>
            <a:pPr lvl="0">
              <a:lnSpc>
                <a:spcPts val="4700"/>
              </a:lnSpc>
            </a:pPr>
            <a:r>
              <a:rPr lang="zh-CN" altLang="en-US" sz="3200">
                <a:latin typeface="宋体" panose="02010600030101010101" pitchFamily="2" charset="-122"/>
              </a:rPr>
              <a:t>（</a:t>
            </a:r>
            <a:r>
              <a:rPr lang="en-US" altLang="zh-CN" sz="3200">
                <a:latin typeface="宋体" panose="02010600030101010101" pitchFamily="2" charset="-122"/>
              </a:rPr>
              <a:t>4</a:t>
            </a:r>
            <a:r>
              <a:rPr lang="zh-CN" altLang="en-US" sz="3200">
                <a:latin typeface="宋体" panose="02010600030101010101" pitchFamily="2" charset="-122"/>
              </a:rPr>
              <a:t>）不同等势面在空间不相交、不相切；</a:t>
            </a:r>
            <a:endParaRPr lang="zh-CN" altLang="en-US" sz="3200">
              <a:latin typeface="宋体" panose="02010600030101010101" pitchFamily="2" charset="-122"/>
            </a:endParaRPr>
          </a:p>
          <a:p>
            <a:pPr lvl="0">
              <a:lnSpc>
                <a:spcPts val="4700"/>
              </a:lnSpc>
            </a:pPr>
            <a:r>
              <a:rPr lang="zh-CN" altLang="en-US" sz="3200">
                <a:latin typeface="宋体" panose="02010600030101010101" pitchFamily="2" charset="-122"/>
              </a:rPr>
              <a:t>（</a:t>
            </a:r>
            <a:r>
              <a:rPr lang="en-US" altLang="zh-CN" sz="3200">
                <a:latin typeface="宋体" panose="02010600030101010101" pitchFamily="2" charset="-122"/>
              </a:rPr>
              <a:t>5</a:t>
            </a:r>
            <a:r>
              <a:rPr lang="zh-CN" altLang="en-US" sz="3200">
                <a:latin typeface="宋体" panose="02010600030101010101" pitchFamily="2" charset="-122"/>
              </a:rPr>
              <a:t>）处于静电平衡状态的导体是一个等势体，其</a:t>
            </a:r>
            <a:endParaRPr lang="zh-CN" altLang="en-US" sz="3200">
              <a:latin typeface="宋体" panose="02010600030101010101" pitchFamily="2" charset="-122"/>
            </a:endParaRPr>
          </a:p>
          <a:p>
            <a:pPr lvl="0">
              <a:lnSpc>
                <a:spcPts val="4700"/>
              </a:lnSpc>
            </a:pPr>
            <a:r>
              <a:rPr lang="en-US" altLang="zh-CN" sz="3200">
                <a:latin typeface="宋体" panose="02010600030101010101" pitchFamily="2" charset="-122"/>
              </a:rPr>
              <a:t>     </a:t>
            </a:r>
            <a:r>
              <a:rPr lang="zh-CN" altLang="en-US" sz="3200">
                <a:latin typeface="宋体" panose="02010600030101010101" pitchFamily="2" charset="-122"/>
              </a:rPr>
              <a:t>表面为一个等势面。</a:t>
            </a:r>
            <a:endParaRPr lang="zh-CN" altLang="en-US" sz="32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3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3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3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3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文本框 2"/>
          <p:cNvSpPr/>
          <p:nvPr/>
        </p:nvSpPr>
        <p:spPr>
          <a:xfrm>
            <a:off x="0" y="731838"/>
            <a:ext cx="2078038" cy="644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sym typeface="Times New Roman" panose="02020603050405020304" pitchFamily="18" charset="0"/>
              </a:rPr>
              <a:t>当堂训练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5362" name="文本框 1"/>
          <p:cNvSpPr txBox="1"/>
          <p:nvPr/>
        </p:nvSpPr>
        <p:spPr>
          <a:xfrm>
            <a:off x="-3175" y="1189038"/>
            <a:ext cx="9136063" cy="25415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en-US" altLang="zh-CN" sz="2800"/>
              <a:t>1</a:t>
            </a:r>
            <a:r>
              <a:rPr lang="zh-CN" altLang="en-US" sz="2800"/>
              <a:t>、静电透镜是利用静电场使电子束会聚或发散的一种装置。一种静电透镜的电场分布如图所示，实线为等差等势面，图中a、b、c、d、e、f为电场中的6个点，其中f为cd连线的中点，下列说法正确的是（　）</a:t>
            </a:r>
            <a:endParaRPr lang="zh-CN" altLang="en-US" sz="2800"/>
          </a:p>
        </p:txBody>
      </p:sp>
      <p:pic>
        <p:nvPicPr>
          <p:cNvPr id="15363" name="图片 1000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749675"/>
            <a:ext cx="3070225" cy="31083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5364" name="文本框 2"/>
          <p:cNvSpPr txBox="1"/>
          <p:nvPr/>
        </p:nvSpPr>
        <p:spPr>
          <a:xfrm>
            <a:off x="3063875" y="3749675"/>
            <a:ext cx="6069013" cy="31083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2800"/>
              <a:t>A、正电荷从e点运动到c点电场力做功小于从c点运动到d点</a:t>
            </a:r>
            <a:endParaRPr lang="zh-CN" altLang="en-US" sz="2800"/>
          </a:p>
          <a:p>
            <a:pPr lvl="0"/>
            <a:r>
              <a:rPr lang="zh-CN" altLang="en-US" sz="2800"/>
              <a:t>B、电子从a点运动到e点，电势能减少2eV</a:t>
            </a:r>
            <a:endParaRPr lang="zh-CN" altLang="en-US" sz="2800"/>
          </a:p>
          <a:p>
            <a:pPr lvl="0"/>
            <a:r>
              <a:rPr lang="zh-CN" altLang="en-US" sz="2800"/>
              <a:t>C、f点电势为6.5V</a:t>
            </a:r>
            <a:endParaRPr lang="zh-CN" altLang="en-US" sz="2800"/>
          </a:p>
          <a:p>
            <a:pPr lvl="0"/>
            <a:r>
              <a:rPr lang="zh-CN" altLang="en-US" sz="2800"/>
              <a:t>D、a、b、c、d四个点中，a点的电场强度大小最大</a:t>
            </a:r>
            <a:endParaRPr lang="zh-CN" altLang="en-US" sz="2800"/>
          </a:p>
        </p:txBody>
      </p:sp>
      <p:sp>
        <p:nvSpPr>
          <p:cNvPr id="15365" name="文本框 2"/>
          <p:cNvSpPr/>
          <p:nvPr/>
        </p:nvSpPr>
        <p:spPr>
          <a:xfrm>
            <a:off x="5383213" y="3203575"/>
            <a:ext cx="463550" cy="644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600" b="1">
                <a:solidFill>
                  <a:srgbClr val="FF0000"/>
                </a:solidFill>
                <a:latin typeface="宋体" panose="02010600030101010101" pitchFamily="2" charset="-122"/>
                <a:sym typeface="Times New Roman" panose="02020603050405020304" pitchFamily="18" charset="0"/>
              </a:rPr>
              <a:t>B</a:t>
            </a:r>
            <a:endParaRPr lang="en-US" altLang="zh-CN" sz="3600" b="1">
              <a:solidFill>
                <a:srgbClr val="FF0000"/>
              </a:solidFill>
              <a:latin typeface="宋体" panose="02010600030101010101" pitchFamily="2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文本框 99"/>
          <p:cNvSpPr txBox="1"/>
          <p:nvPr/>
        </p:nvSpPr>
        <p:spPr>
          <a:xfrm>
            <a:off x="0" y="738188"/>
            <a:ext cx="9144000" cy="611981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  <a:miter lim="800000"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en-US" altLang="zh-CN" sz="2800">
                <a:latin typeface="宋体" panose="02010600030101010101" pitchFamily="2" charset="-122"/>
              </a:rPr>
              <a:t>2</a:t>
            </a:r>
            <a:r>
              <a:rPr lang="zh-CN" altLang="en-US" sz="2800">
                <a:latin typeface="宋体" panose="02010600030101010101" pitchFamily="2" charset="-122"/>
              </a:rPr>
              <a:t>、</a:t>
            </a:r>
            <a:r>
              <a:rPr lang="zh-CN" altLang="zh-CN" sz="2800">
                <a:latin typeface="宋体" panose="02010600030101010101" pitchFamily="2" charset="-122"/>
              </a:rPr>
              <a:t>平时我们所处的地球表面，实际上存在场强大小为</a:t>
            </a:r>
            <a:r>
              <a:rPr lang="en-US" altLang="zh-CN" sz="2800">
                <a:latin typeface="宋体" panose="02010600030101010101" pitchFamily="2" charset="-122"/>
              </a:rPr>
              <a:t>100V/m</a:t>
            </a:r>
            <a:r>
              <a:rPr lang="zh-CN" altLang="zh-CN" sz="2800">
                <a:latin typeface="宋体" panose="02010600030101010101" pitchFamily="2" charset="-122"/>
              </a:rPr>
              <a:t>的电场，可将其视为匀强电场，在地面立一金属杆后空间中的等势面如图所示，空间中存在</a:t>
            </a:r>
            <a:r>
              <a:rPr lang="en-US" altLang="zh-CN" sz="2800" i="1">
                <a:latin typeface="宋体" panose="02010600030101010101" pitchFamily="2" charset="-122"/>
              </a:rPr>
              <a:t>a</a:t>
            </a:r>
            <a:r>
              <a:rPr lang="zh-CN" altLang="zh-CN" sz="2800">
                <a:latin typeface="宋体" panose="02010600030101010101" pitchFamily="2" charset="-122"/>
              </a:rPr>
              <a:t>、</a:t>
            </a:r>
            <a:r>
              <a:rPr lang="en-US" altLang="zh-CN" sz="2800" i="1">
                <a:latin typeface="宋体" panose="02010600030101010101" pitchFamily="2" charset="-122"/>
              </a:rPr>
              <a:t>b</a:t>
            </a:r>
            <a:r>
              <a:rPr lang="zh-CN" altLang="zh-CN" sz="2800">
                <a:latin typeface="宋体" panose="02010600030101010101" pitchFamily="2" charset="-122"/>
              </a:rPr>
              <a:t>、</a:t>
            </a:r>
            <a:r>
              <a:rPr lang="en-US" altLang="zh-CN" sz="2800" i="1">
                <a:latin typeface="宋体" panose="02010600030101010101" pitchFamily="2" charset="-122"/>
              </a:rPr>
              <a:t>c</a:t>
            </a:r>
            <a:r>
              <a:rPr lang="zh-CN" altLang="zh-CN" sz="2800">
                <a:latin typeface="宋体" panose="02010600030101010101" pitchFamily="2" charset="-122"/>
              </a:rPr>
              <a:t>三点，其中</a:t>
            </a:r>
            <a:r>
              <a:rPr lang="en-US" altLang="zh-CN" sz="2800" i="1">
                <a:latin typeface="宋体" panose="02010600030101010101" pitchFamily="2" charset="-122"/>
              </a:rPr>
              <a:t>a</a:t>
            </a:r>
            <a:r>
              <a:rPr lang="zh-CN" altLang="zh-CN" sz="2800">
                <a:latin typeface="宋体" panose="02010600030101010101" pitchFamily="2" charset="-122"/>
              </a:rPr>
              <a:t>点位于金属杆正上方，</a:t>
            </a:r>
            <a:r>
              <a:rPr lang="en-US" altLang="zh-CN" sz="2800" i="1">
                <a:latin typeface="宋体" panose="02010600030101010101" pitchFamily="2" charset="-122"/>
              </a:rPr>
              <a:t>b</a:t>
            </a:r>
            <a:r>
              <a:rPr lang="zh-CN" altLang="zh-CN" sz="2800">
                <a:latin typeface="宋体" panose="02010600030101010101" pitchFamily="2" charset="-122"/>
              </a:rPr>
              <a:t>、</a:t>
            </a:r>
            <a:r>
              <a:rPr lang="en-US" altLang="zh-CN" sz="2800" i="1">
                <a:latin typeface="宋体" panose="02010600030101010101" pitchFamily="2" charset="-122"/>
              </a:rPr>
              <a:t>c</a:t>
            </a:r>
            <a:r>
              <a:rPr lang="zh-CN" altLang="zh-CN" sz="2800">
                <a:latin typeface="宋体" panose="02010600030101010101" pitchFamily="2" charset="-122"/>
              </a:rPr>
              <a:t>等高，则下列说法正确的是（　）</a:t>
            </a:r>
            <a:endParaRPr lang="zh-CN" altLang="zh-CN" sz="2800">
              <a:latin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2800">
                <a:latin typeface="宋体" panose="02010600030101010101" pitchFamily="2" charset="-122"/>
              </a:rPr>
              <a:t>A、a点的电势大于c点</a:t>
            </a:r>
            <a:endParaRPr lang="zh-CN" altLang="en-US" sz="2800">
              <a:latin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2800">
                <a:latin typeface="宋体" panose="02010600030101010101" pitchFamily="2" charset="-122"/>
              </a:rPr>
              <a:t>B、a点的场强小于100V/m</a:t>
            </a:r>
            <a:endParaRPr lang="zh-CN" altLang="en-US" sz="2800">
              <a:latin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2800">
                <a:latin typeface="宋体" panose="02010600030101010101" pitchFamily="2" charset="-122"/>
              </a:rPr>
              <a:t>C、a点场强方向水平向右</a:t>
            </a:r>
            <a:endParaRPr lang="zh-CN" altLang="en-US" sz="2800">
              <a:latin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2800">
                <a:latin typeface="宋体" panose="02010600030101010101" pitchFamily="2" charset="-122"/>
              </a:rPr>
              <a:t>D、b、c两点的电势差</a:t>
            </a:r>
            <a:r>
              <a:rPr lang="en-US" altLang="zh-CN" sz="2800">
                <a:latin typeface="宋体" panose="02010600030101010101" pitchFamily="2" charset="-122"/>
              </a:rPr>
              <a:t>Ub</a:t>
            </a:r>
            <a:r>
              <a:rPr lang="en-US" altLang="zh-CN" sz="2800" baseline="-25000">
                <a:latin typeface="宋体" panose="02010600030101010101" pitchFamily="2" charset="-122"/>
              </a:rPr>
              <a:t>c</a:t>
            </a:r>
            <a:r>
              <a:rPr lang="en-US" altLang="zh-CN" sz="2800">
                <a:latin typeface="宋体" panose="02010600030101010101" pitchFamily="2" charset="-122"/>
              </a:rPr>
              <a:t>=-100V</a:t>
            </a:r>
            <a:endParaRPr lang="en-US" altLang="zh-CN" sz="2800">
              <a:latin typeface="宋体" panose="02010600030101010101" pitchFamily="2" charset="-122"/>
            </a:endParaRPr>
          </a:p>
        </p:txBody>
      </p:sp>
      <p:pic>
        <p:nvPicPr>
          <p:cNvPr id="16386" name="图片 1000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91125" y="3633788"/>
            <a:ext cx="3952875" cy="32242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6387" name="文本框 2"/>
          <p:cNvSpPr/>
          <p:nvPr/>
        </p:nvSpPr>
        <p:spPr>
          <a:xfrm>
            <a:off x="1116013" y="3352800"/>
            <a:ext cx="463550" cy="6461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600" b="1">
                <a:solidFill>
                  <a:srgbClr val="FF0000"/>
                </a:solidFill>
                <a:latin typeface="宋体" panose="02010600030101010101" pitchFamily="2" charset="-122"/>
                <a:sym typeface="Times New Roman" panose="02020603050405020304" pitchFamily="18" charset="0"/>
              </a:rPr>
              <a:t>D</a:t>
            </a:r>
            <a:endParaRPr lang="en-US" altLang="zh-CN" sz="3600" b="1">
              <a:solidFill>
                <a:srgbClr val="FF0000"/>
              </a:solidFill>
              <a:latin typeface="宋体" panose="02010600030101010101" pitchFamily="2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文本框 2"/>
          <p:cNvSpPr txBox="1"/>
          <p:nvPr/>
        </p:nvSpPr>
        <p:spPr>
          <a:xfrm>
            <a:off x="0" y="1641475"/>
            <a:ext cx="9144000" cy="5216525"/>
          </a:xfrm>
          <a:prstGeom prst="rect">
            <a:avLst/>
          </a:prstGeom>
          <a:gradFill rotWithShape="1">
            <a:gsLst>
              <a:gs pos="47000">
                <a:srgbClr val="FDC8F4"/>
              </a:gs>
              <a:gs pos="63000">
                <a:srgbClr val="F4FCB3"/>
              </a:gs>
              <a:gs pos="73000">
                <a:srgbClr val="B2FBB6"/>
              </a:gs>
              <a:gs pos="82001">
                <a:srgbClr val="B0EEF9"/>
              </a:gs>
              <a:gs pos="99001">
                <a:srgbClr val="E6B0FB"/>
              </a:gs>
              <a:gs pos="0">
                <a:srgbClr val="FDC8F4"/>
              </a:gs>
              <a:gs pos="100000">
                <a:srgbClr val="E6B0FB"/>
              </a:gs>
            </a:gsLst>
            <a:lin ang="16200000"/>
          </a:gradFill>
          <a:ln>
            <a:noFill/>
            <a:miter lim="800000"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en-US" altLang="zh-CN" sz="3200">
                <a:latin typeface="宋体" panose="02010600030101010101" pitchFamily="2" charset="-122"/>
              </a:rPr>
              <a:t>1</a:t>
            </a:r>
            <a:r>
              <a:rPr lang="zh-CN" altLang="en-US" sz="3200">
                <a:latin typeface="宋体" panose="02010600030101010101" pitchFamily="2" charset="-122"/>
              </a:rPr>
              <a:t>、电势差</a:t>
            </a:r>
            <a:endParaRPr lang="zh-CN" altLang="en-US" sz="3200">
              <a:latin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3200">
                <a:latin typeface="宋体" panose="02010600030101010101" pitchFamily="2" charset="-122"/>
              </a:rPr>
              <a:t> </a:t>
            </a:r>
            <a:r>
              <a:rPr lang="en-US" altLang="zh-CN" sz="3200">
                <a:latin typeface="宋体" panose="02010600030101010101" pitchFamily="2" charset="-122"/>
              </a:rPr>
              <a:t> </a:t>
            </a:r>
            <a:r>
              <a:rPr lang="zh-CN" altLang="en-US" sz="3200">
                <a:latin typeface="宋体" panose="02010600030101010101" pitchFamily="2" charset="-122"/>
                <a:sym typeface="Times New Roman" panose="02020603050405020304" pitchFamily="18" charset="0"/>
              </a:rPr>
              <a:t>在电场中，两点之间电势的差值叫作电势差，也叫作电压，用</a:t>
            </a:r>
            <a:r>
              <a:rPr lang="en-US" altLang="zh-CN" sz="3200">
                <a:latin typeface="宋体" panose="02010600030101010101" pitchFamily="2" charset="-122"/>
                <a:sym typeface="Times New Roman" panose="02020603050405020304" pitchFamily="18" charset="0"/>
              </a:rPr>
              <a:t>U</a:t>
            </a:r>
            <a:r>
              <a:rPr lang="en-US" altLang="zh-CN" sz="3200" baseline="-25000">
                <a:latin typeface="宋体" panose="02010600030101010101" pitchFamily="2" charset="-122"/>
                <a:sym typeface="Times New Roman" panose="02020603050405020304" pitchFamily="18" charset="0"/>
              </a:rPr>
              <a:t>AB</a:t>
            </a:r>
            <a:r>
              <a:rPr lang="zh-CN" altLang="en-US" sz="3200">
                <a:latin typeface="宋体" panose="02010600030101010101" pitchFamily="2" charset="-122"/>
                <a:sym typeface="Times New Roman" panose="02020603050405020304" pitchFamily="18" charset="0"/>
              </a:rPr>
              <a:t>表示</a:t>
            </a:r>
            <a:endParaRPr lang="zh-CN" altLang="en-US" sz="3200">
              <a:latin typeface="宋体" panose="02010600030101010101" pitchFamily="2" charset="-122"/>
              <a:sym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US" altLang="zh-CN" sz="3200">
                <a:latin typeface="宋体" panose="02010600030101010101" pitchFamily="2" charset="-122"/>
                <a:sym typeface="Times New Roman" panose="02020603050405020304" pitchFamily="18" charset="0"/>
              </a:rPr>
              <a:t>2</a:t>
            </a:r>
            <a:r>
              <a:rPr lang="zh-CN" altLang="en-US" sz="3200">
                <a:latin typeface="宋体" panose="02010600030101010101" pitchFamily="2" charset="-122"/>
                <a:sym typeface="Times New Roman" panose="02020603050405020304" pitchFamily="18" charset="0"/>
              </a:rPr>
              <a:t>、静电力做功与电势差的关系</a:t>
            </a:r>
            <a:endParaRPr lang="zh-CN" altLang="en-US" sz="3200">
              <a:latin typeface="宋体" panose="02010600030101010101" pitchFamily="2" charset="-122"/>
              <a:sym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endParaRPr lang="zh-CN" altLang="en-US" sz="3200">
              <a:latin typeface="宋体" panose="02010600030101010101" pitchFamily="2" charset="-122"/>
              <a:sym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US" altLang="zh-CN" sz="3200">
                <a:latin typeface="宋体" panose="02010600030101010101" pitchFamily="2" charset="-122"/>
              </a:rPr>
              <a:t>3</a:t>
            </a:r>
            <a:r>
              <a:rPr lang="zh-CN" altLang="en-US" sz="3200">
                <a:latin typeface="宋体" panose="02010600030101010101" pitchFamily="2" charset="-122"/>
              </a:rPr>
              <a:t>、等势面</a:t>
            </a:r>
            <a:endParaRPr lang="zh-CN" altLang="en-US" sz="3200">
              <a:latin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3200">
                <a:latin typeface="宋体" panose="02010600030101010101" pitchFamily="2" charset="-122"/>
              </a:rPr>
              <a:t>  </a:t>
            </a:r>
            <a:r>
              <a:rPr lang="zh-CN" altLang="en-US" sz="3200">
                <a:latin typeface="宋体" panose="02010600030101010101" pitchFamily="2" charset="-122"/>
              </a:rPr>
              <a:t>在电场中，电势相同的各点构成的面叫作等势面</a:t>
            </a:r>
            <a:endParaRPr lang="zh-CN" altLang="en-US" sz="3200">
              <a:latin typeface="宋体" panose="02010600030101010101" pitchFamily="2" charset="-122"/>
              <a:sym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endParaRPr lang="zh-CN" altLang="en-US" sz="3200">
              <a:latin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7410" name="矩形 1"/>
          <p:cNvSpPr/>
          <p:nvPr/>
        </p:nvSpPr>
        <p:spPr>
          <a:xfrm>
            <a:off x="3060065" y="692785"/>
            <a:ext cx="1941830" cy="922019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 fontAlgn="base"/>
            <a:r>
              <a:rPr lang="zh-CN" altLang="en-US" sz="5400" b="1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小</a:t>
            </a:r>
            <a:r>
              <a:rPr lang="en-US" altLang="zh-CN" sz="5400" b="1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lang="zh-CN" altLang="en-US" sz="5400" b="1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结</a:t>
            </a:r>
            <a:endParaRPr lang="zh-CN" altLang="en-US" sz="5400" b="1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graphicFrame>
        <p:nvGraphicFramePr>
          <p:cNvPr id="17411" name="对象 4"/>
          <p:cNvGraphicFramePr>
            <a:graphicFrameLocks noChangeAspect="1"/>
          </p:cNvGraphicFramePr>
          <p:nvPr/>
        </p:nvGraphicFramePr>
        <p:xfrm>
          <a:off x="4356100" y="3235325"/>
          <a:ext cx="2908300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" r:id="rId1" imgW="850900" imgH="215900" progId="Equation.KSEE3">
                  <p:embed/>
                </p:oleObj>
              </mc:Choice>
              <mc:Fallback>
                <p:oleObj name="" r:id="rId1" imgW="850900" imgH="2159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356100" y="3235325"/>
                        <a:ext cx="2908300" cy="738188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5B4F77"/>
                          </a:gs>
                          <a:gs pos="51300">
                            <a:srgbClr val="D86B5D"/>
                          </a:gs>
                          <a:gs pos="100000">
                            <a:srgbClr val="FF5E2A"/>
                          </a:gs>
                        </a:gsLst>
                        <a:lin ang="5400000" scaled="1"/>
                      </a:gradFill>
                      <a:ln w="28575">
                        <a:solidFill>
                          <a:srgbClr val="BC2665"/>
                        </a:solidFill>
                        <a:rou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2" name="对象 7"/>
          <p:cNvGraphicFramePr>
            <a:graphicFrameLocks noChangeAspect="1"/>
          </p:cNvGraphicFramePr>
          <p:nvPr/>
        </p:nvGraphicFramePr>
        <p:xfrm>
          <a:off x="3060700" y="4683125"/>
          <a:ext cx="1801813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" r:id="rId3" imgW="711200" imgH="419100" progId="Equation.KSEE3">
                  <p:embed/>
                </p:oleObj>
              </mc:Choice>
              <mc:Fallback>
                <p:oleObj name="" r:id="rId3" imgW="711200" imgH="4191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60700" y="4683125"/>
                        <a:ext cx="1801813" cy="1063625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D5A2DD"/>
                          </a:gs>
                          <a:gs pos="50000">
                            <a:srgbClr val="E8C0AA"/>
                          </a:gs>
                          <a:gs pos="100000">
                            <a:srgbClr val="FADD77"/>
                          </a:gs>
                        </a:gsLst>
                        <a:lin ang="5400000" scaled="1"/>
                      </a:gradFill>
                      <a:ln w="38100">
                        <a:solidFill>
                          <a:schemeClr val="accent1"/>
                        </a:solidFill>
                        <a:rou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文本框 3"/>
          <p:cNvSpPr txBox="1"/>
          <p:nvPr>
            <p:custDataLst>
              <p:tags r:id="rId1"/>
            </p:custDataLst>
          </p:nvPr>
        </p:nvSpPr>
        <p:spPr>
          <a:xfrm>
            <a:off x="3820158" y="1073150"/>
            <a:ext cx="1035050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zh-CN" sz="4800" strike="noStrike" noProof="1">
                <a:ln w="22225">
                  <a:solidFill>
                    <a:srgbClr val="3399FF"/>
                  </a:solidFill>
                  <a:prstDash val="solid"/>
                </a:ln>
                <a:solidFill>
                  <a:srgbClr val="3399FF">
                    <a:lumMod val="40000"/>
                    <a:lumOff val="60000"/>
                  </a:srgbClr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01</a:t>
            </a:r>
            <a:endParaRPr lang="en-US" altLang="zh-CN" sz="4800" strike="noStrike" noProof="1">
              <a:ln w="22225">
                <a:solidFill>
                  <a:srgbClr val="3399FF"/>
                </a:solidFill>
                <a:prstDash val="solid"/>
              </a:ln>
              <a:solidFill>
                <a:srgbClr val="3399FF">
                  <a:lumMod val="40000"/>
                  <a:lumOff val="60000"/>
                </a:srgbClr>
              </a:solidFill>
            </a:endParaRPr>
          </a:p>
        </p:txBody>
      </p:sp>
      <p:sp>
        <p:nvSpPr>
          <p:cNvPr id="3074" name="文本框 5"/>
          <p:cNvSpPr txBox="1"/>
          <p:nvPr>
            <p:custDataLst>
              <p:tags r:id="rId2"/>
            </p:custDataLst>
          </p:nvPr>
        </p:nvSpPr>
        <p:spPr>
          <a:xfrm>
            <a:off x="4815205" y="1202690"/>
            <a:ext cx="3932555" cy="645160"/>
          </a:xfrm>
          <a:prstGeom prst="rect">
            <a:avLst/>
          </a:prstGeom>
          <a:solidFill>
            <a:srgbClr val="3399FF"/>
          </a:solidFill>
          <a:ln w="50800" cap="rnd" cmpd="sng">
            <a:solidFill>
              <a:srgbClr val="3399FF"/>
            </a:solidFill>
            <a:prstDash val="solid"/>
          </a:ln>
        </p:spPr>
        <p:txBody>
          <a:bodyPr wrap="square" rtlCol="0">
            <a:spAutoFit/>
          </a:bodyPr>
          <a:lstStyle/>
          <a:p>
            <a:pPr fontAlgn="base"/>
            <a:r>
              <a:rPr lang="zh-CN" altLang="en-US" sz="3600" strike="noStrike" noProof="1">
                <a:ln w="10160">
                  <a:solidFill>
                    <a:srgbClr val="E2F4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电势差</a:t>
            </a:r>
            <a:endParaRPr lang="zh-CN" altLang="en-US" sz="3600" strike="noStrike" noProof="1">
              <a:ln w="10160">
                <a:solidFill>
                  <a:srgbClr val="E2F4FF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pic>
        <p:nvPicPr>
          <p:cNvPr id="3075" name="组合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6825" y="2205038"/>
            <a:ext cx="4965700" cy="1249362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3076" name="文本框 15"/>
          <p:cNvSpPr txBox="1"/>
          <p:nvPr>
            <p:custDataLst>
              <p:tags r:id="rId4"/>
            </p:custDataLst>
          </p:nvPr>
        </p:nvSpPr>
        <p:spPr>
          <a:xfrm>
            <a:off x="3820158" y="3779519"/>
            <a:ext cx="1035050" cy="570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zh-CN" sz="4800" strike="noStrike" noProof="1">
                <a:ln w="22225">
                  <a:solidFill>
                    <a:srgbClr val="3399FF"/>
                  </a:solidFill>
                  <a:prstDash val="solid"/>
                </a:ln>
                <a:solidFill>
                  <a:srgbClr val="3399FF">
                    <a:lumMod val="40000"/>
                    <a:lumOff val="60000"/>
                  </a:srgbClr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03</a:t>
            </a:r>
            <a:endParaRPr lang="en-US" altLang="zh-CN" sz="4800" strike="noStrike" noProof="1">
              <a:ln w="22225">
                <a:solidFill>
                  <a:srgbClr val="3399FF"/>
                </a:solidFill>
                <a:prstDash val="solid"/>
              </a:ln>
              <a:solidFill>
                <a:srgbClr val="3399FF">
                  <a:lumMod val="40000"/>
                  <a:lumOff val="60000"/>
                </a:srgbClr>
              </a:solidFill>
            </a:endParaRPr>
          </a:p>
        </p:txBody>
      </p:sp>
      <p:sp>
        <p:nvSpPr>
          <p:cNvPr id="3077" name="文本框 16"/>
          <p:cNvSpPr txBox="1"/>
          <p:nvPr>
            <p:custDataLst>
              <p:tags r:id="rId5"/>
            </p:custDataLst>
          </p:nvPr>
        </p:nvSpPr>
        <p:spPr>
          <a:xfrm>
            <a:off x="4815205" y="3787140"/>
            <a:ext cx="3932555" cy="645160"/>
          </a:xfrm>
          <a:prstGeom prst="rect">
            <a:avLst/>
          </a:prstGeom>
          <a:solidFill>
            <a:srgbClr val="3399FF"/>
          </a:solidFill>
          <a:ln w="50800" cap="rnd" cmpd="sng">
            <a:solidFill>
              <a:srgbClr val="3399FF"/>
            </a:solidFill>
            <a:prstDash val="solid"/>
          </a:ln>
        </p:spPr>
        <p:txBody>
          <a:bodyPr wrap="square" rtlCol="0">
            <a:spAutoFit/>
          </a:bodyPr>
          <a:lstStyle/>
          <a:p>
            <a:pPr fontAlgn="base"/>
            <a:r>
              <a:rPr lang="zh-CN" altLang="en-US" sz="3600" strike="noStrike" noProof="1">
                <a:ln w="10160">
                  <a:solidFill>
                    <a:srgbClr val="E2F4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等势面</a:t>
            </a:r>
            <a:endParaRPr lang="zh-CN" altLang="en-US" sz="3600" strike="noStrike" noProof="1">
              <a:ln w="10160">
                <a:solidFill>
                  <a:srgbClr val="E2F4FF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3078" name="文本框 17"/>
          <p:cNvSpPr txBox="1"/>
          <p:nvPr>
            <p:custDataLst>
              <p:tags r:id="rId6"/>
            </p:custDataLst>
          </p:nvPr>
        </p:nvSpPr>
        <p:spPr>
          <a:xfrm>
            <a:off x="3792852" y="5756275"/>
            <a:ext cx="1035050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zh-CN" sz="4800" strike="noStrike" noProof="1">
                <a:ln w="22225">
                  <a:solidFill>
                    <a:srgbClr val="3399FF"/>
                  </a:solidFill>
                  <a:prstDash val="solid"/>
                </a:ln>
                <a:solidFill>
                  <a:srgbClr val="3399FF">
                    <a:lumMod val="40000"/>
                    <a:lumOff val="60000"/>
                  </a:srgbClr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05</a:t>
            </a:r>
            <a:endParaRPr lang="en-US" altLang="zh-CN" sz="4800" strike="noStrike" noProof="1">
              <a:ln w="22225">
                <a:solidFill>
                  <a:srgbClr val="3399FF"/>
                </a:solidFill>
                <a:prstDash val="solid"/>
              </a:ln>
              <a:solidFill>
                <a:srgbClr val="3399FF">
                  <a:lumMod val="40000"/>
                  <a:lumOff val="60000"/>
                </a:srgbClr>
              </a:solidFill>
            </a:endParaRPr>
          </a:p>
        </p:txBody>
      </p:sp>
      <p:sp>
        <p:nvSpPr>
          <p:cNvPr id="3079" name="文本框 18"/>
          <p:cNvSpPr txBox="1"/>
          <p:nvPr>
            <p:custDataLst>
              <p:tags r:id="rId7"/>
            </p:custDataLst>
          </p:nvPr>
        </p:nvSpPr>
        <p:spPr>
          <a:xfrm>
            <a:off x="4827905" y="5756275"/>
            <a:ext cx="3932555" cy="645160"/>
          </a:xfrm>
          <a:prstGeom prst="rect">
            <a:avLst/>
          </a:prstGeom>
          <a:solidFill>
            <a:srgbClr val="3399FF"/>
          </a:solidFill>
          <a:ln w="50800" cap="rnd" cmpd="sng">
            <a:solidFill>
              <a:srgbClr val="3399FF"/>
            </a:solidFill>
            <a:prstDash val="solid"/>
          </a:ln>
        </p:spPr>
        <p:txBody>
          <a:bodyPr wrap="square" rtlCol="0">
            <a:spAutoFit/>
          </a:bodyPr>
          <a:lstStyle/>
          <a:p>
            <a:pPr fontAlgn="base"/>
            <a:r>
              <a:rPr lang="zh-CN" altLang="en-US" sz="3600" strike="noStrike" noProof="1">
                <a:ln w="10160">
                  <a:solidFill>
                    <a:srgbClr val="E2F4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总结提升</a:t>
            </a:r>
            <a:endParaRPr lang="zh-CN" altLang="en-US" sz="3600" strike="noStrike" noProof="1">
              <a:ln w="10160">
                <a:solidFill>
                  <a:srgbClr val="E2F4FF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3080" name="文本框 19"/>
          <p:cNvSpPr txBox="1"/>
          <p:nvPr>
            <p:custDataLst>
              <p:tags r:id="rId8"/>
            </p:custDataLst>
          </p:nvPr>
        </p:nvSpPr>
        <p:spPr>
          <a:xfrm>
            <a:off x="3780154" y="4752975"/>
            <a:ext cx="1035050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zh-CN" sz="4800" strike="noStrike" noProof="1">
                <a:ln w="22225">
                  <a:solidFill>
                    <a:srgbClr val="3399FF"/>
                  </a:solidFill>
                  <a:prstDash val="solid"/>
                </a:ln>
                <a:solidFill>
                  <a:srgbClr val="3399FF">
                    <a:lumMod val="40000"/>
                    <a:lumOff val="60000"/>
                  </a:srgbClr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04</a:t>
            </a:r>
            <a:endParaRPr lang="en-US" altLang="zh-CN" sz="4800" strike="noStrike" noProof="1">
              <a:ln w="22225">
                <a:solidFill>
                  <a:srgbClr val="3399FF"/>
                </a:solidFill>
                <a:prstDash val="solid"/>
              </a:ln>
              <a:solidFill>
                <a:srgbClr val="3399FF">
                  <a:lumMod val="40000"/>
                  <a:lumOff val="60000"/>
                </a:srgbClr>
              </a:solidFill>
            </a:endParaRPr>
          </a:p>
        </p:txBody>
      </p:sp>
      <p:sp>
        <p:nvSpPr>
          <p:cNvPr id="3081" name="文本框 20"/>
          <p:cNvSpPr txBox="1"/>
          <p:nvPr>
            <p:custDataLst>
              <p:tags r:id="rId9"/>
            </p:custDataLst>
          </p:nvPr>
        </p:nvSpPr>
        <p:spPr>
          <a:xfrm>
            <a:off x="4815205" y="4752975"/>
            <a:ext cx="3932555" cy="645160"/>
          </a:xfrm>
          <a:prstGeom prst="rect">
            <a:avLst/>
          </a:prstGeom>
          <a:solidFill>
            <a:srgbClr val="3399FF"/>
          </a:solidFill>
          <a:ln w="50800" cap="rnd" cmpd="sng">
            <a:solidFill>
              <a:srgbClr val="3399FF"/>
            </a:solidFill>
            <a:prstDash val="solid"/>
          </a:ln>
        </p:spPr>
        <p:txBody>
          <a:bodyPr wrap="square" rtlCol="0">
            <a:spAutoFit/>
          </a:bodyPr>
          <a:lstStyle/>
          <a:p>
            <a:pPr fontAlgn="base"/>
            <a:r>
              <a:rPr lang="zh-CN" altLang="en-US" sz="3600" strike="noStrike" noProof="1">
                <a:ln w="10160">
                  <a:solidFill>
                    <a:srgbClr val="E2F4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课后练习</a:t>
            </a:r>
            <a:endParaRPr lang="zh-CN" altLang="en-US" sz="3600" strike="noStrike" noProof="1">
              <a:ln w="10160">
                <a:solidFill>
                  <a:srgbClr val="E2F4FF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pic>
        <p:nvPicPr>
          <p:cNvPr id="3082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313" y="1354138"/>
            <a:ext cx="3694112" cy="46878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Box 1"/>
          <p:cNvSpPr/>
          <p:nvPr/>
        </p:nvSpPr>
        <p:spPr>
          <a:xfrm>
            <a:off x="0" y="1643063"/>
            <a:ext cx="9144000" cy="5214937"/>
          </a:xfrm>
          <a:prstGeom prst="rect">
            <a:avLst/>
          </a:prstGeom>
          <a:gradFill rotWithShape="1">
            <a:gsLst>
              <a:gs pos="0">
                <a:srgbClr val="2DA59C"/>
              </a:gs>
              <a:gs pos="50000">
                <a:srgbClr val="B2DFDC"/>
              </a:gs>
              <a:gs pos="100000">
                <a:srgbClr val="2DA59C"/>
              </a:gs>
            </a:gsLst>
            <a:lin ang="5400000"/>
          </a:gradFill>
          <a:ln>
            <a:noFill/>
            <a:miter lim="800000"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en-US" altLang="zh-CN" sz="3200">
                <a:latin typeface="宋体" panose="02010600030101010101" pitchFamily="2" charset="-122"/>
                <a:sym typeface="Times New Roman" panose="02020603050405020304" pitchFamily="18" charset="0"/>
              </a:rPr>
              <a:t>1</a:t>
            </a:r>
            <a:r>
              <a:rPr lang="zh-CN" altLang="en-US" sz="3200">
                <a:latin typeface="宋体" panose="02010600030101010101" pitchFamily="2" charset="-122"/>
                <a:sym typeface="Times New Roman" panose="02020603050405020304" pitchFamily="18" charset="0"/>
              </a:rPr>
              <a:t>、定义：</a:t>
            </a:r>
            <a:endParaRPr lang="zh-CN" altLang="en-US" sz="3200">
              <a:latin typeface="宋体" panose="02010600030101010101" pitchFamily="2" charset="-122"/>
              <a:sym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zh-CN" altLang="en-US" sz="3200">
                <a:latin typeface="宋体" panose="02010600030101010101" pitchFamily="2" charset="-122"/>
                <a:sym typeface="Times New Roman" panose="02020603050405020304" pitchFamily="18" charset="0"/>
              </a:rPr>
              <a:t> </a:t>
            </a:r>
            <a:r>
              <a:rPr lang="en-US" altLang="zh-CN" sz="3200">
                <a:latin typeface="宋体" panose="02010600030101010101" pitchFamily="2" charset="-122"/>
                <a:sym typeface="Times New Roman" panose="02020603050405020304" pitchFamily="18" charset="0"/>
              </a:rPr>
              <a:t> </a:t>
            </a:r>
            <a:r>
              <a:rPr lang="zh-CN" altLang="en-US" sz="3200">
                <a:latin typeface="宋体" panose="02010600030101010101" pitchFamily="2" charset="-122"/>
                <a:sym typeface="Times New Roman" panose="02020603050405020304" pitchFamily="18" charset="0"/>
              </a:rPr>
              <a:t>在电场中，两点之间电势的差值叫作电势差，也叫作电压。</a:t>
            </a:r>
            <a:endParaRPr lang="zh-CN" altLang="en-US" sz="3200">
              <a:latin typeface="宋体" panose="02010600030101010101" pitchFamily="2" charset="-122"/>
              <a:sym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US" altLang="zh-CN" sz="3200">
                <a:latin typeface="宋体" panose="02010600030101010101" pitchFamily="2" charset="-122"/>
                <a:sym typeface="Times New Roman" panose="02020603050405020304" pitchFamily="18" charset="0"/>
              </a:rPr>
              <a:t>  </a:t>
            </a:r>
            <a:r>
              <a:rPr lang="zh-CN" altLang="en-US" sz="3200">
                <a:latin typeface="宋体" panose="02010600030101010101" pitchFamily="2" charset="-122"/>
                <a:sym typeface="Times New Roman" panose="02020603050405020304" pitchFamily="18" charset="0"/>
              </a:rPr>
              <a:t>设电场中</a:t>
            </a:r>
            <a:r>
              <a:rPr lang="en-US" altLang="zh-CN" sz="3200">
                <a:latin typeface="宋体" panose="02010600030101010101" pitchFamily="2" charset="-122"/>
                <a:sym typeface="Times New Roman" panose="02020603050405020304" pitchFamily="18" charset="0"/>
              </a:rPr>
              <a:t>A</a:t>
            </a:r>
            <a:r>
              <a:rPr lang="zh-CN" altLang="en-US" sz="3200">
                <a:latin typeface="宋体" panose="02010600030101010101" pitchFamily="2" charset="-122"/>
                <a:sym typeface="Times New Roman" panose="02020603050405020304" pitchFamily="18" charset="0"/>
              </a:rPr>
              <a:t>点的电势为</a:t>
            </a:r>
            <a:r>
              <a:rPr lang="en-US" altLang="zh-CN" sz="3200">
                <a:latin typeface="宋体" panose="02010600030101010101" pitchFamily="2" charset="-122"/>
                <a:sym typeface="Times New Roman" panose="02020603050405020304" pitchFamily="18" charset="0"/>
              </a:rPr>
              <a:t>    </a:t>
            </a:r>
            <a:r>
              <a:rPr lang="zh-CN" altLang="en-US" sz="3200">
                <a:latin typeface="宋体" panose="02010600030101010101" pitchFamily="2" charset="-122"/>
                <a:sym typeface="Times New Roman" panose="02020603050405020304" pitchFamily="18" charset="0"/>
              </a:rPr>
              <a:t>，</a:t>
            </a:r>
            <a:r>
              <a:rPr lang="en-US" altLang="zh-CN" sz="3200">
                <a:latin typeface="宋体" panose="02010600030101010101" pitchFamily="2" charset="-122"/>
                <a:sym typeface="Times New Roman" panose="02020603050405020304" pitchFamily="18" charset="0"/>
              </a:rPr>
              <a:t>B</a:t>
            </a:r>
            <a:r>
              <a:rPr lang="zh-CN" altLang="en-US" sz="3200">
                <a:latin typeface="宋体" panose="02010600030101010101" pitchFamily="2" charset="-122"/>
                <a:sym typeface="Times New Roman" panose="02020603050405020304" pitchFamily="18" charset="0"/>
              </a:rPr>
              <a:t>点的电势为</a:t>
            </a:r>
            <a:endParaRPr lang="zh-CN" altLang="en-US" sz="3200">
              <a:latin typeface="宋体" panose="02010600030101010101" pitchFamily="2" charset="-122"/>
              <a:sym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US" altLang="zh-CN" sz="3200">
                <a:latin typeface="宋体" panose="02010600030101010101" pitchFamily="2" charset="-122"/>
                <a:sym typeface="Times New Roman" panose="02020603050405020304" pitchFamily="18" charset="0"/>
              </a:rPr>
              <a:t>   </a:t>
            </a:r>
            <a:r>
              <a:rPr lang="zh-CN" altLang="en-US" sz="3200">
                <a:latin typeface="宋体" panose="02010600030101010101" pitchFamily="2" charset="-122"/>
                <a:sym typeface="Times New Roman" panose="02020603050405020304" pitchFamily="18" charset="0"/>
              </a:rPr>
              <a:t>，则它们之间的电势差可以表示为</a:t>
            </a:r>
            <a:endParaRPr lang="zh-CN" altLang="en-US" sz="3200">
              <a:latin typeface="宋体" panose="02010600030101010101" pitchFamily="2" charset="-122"/>
              <a:sym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endParaRPr lang="zh-CN" altLang="en-US" sz="3200">
              <a:latin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4098" name="文本框 2"/>
          <p:cNvSpPr/>
          <p:nvPr/>
        </p:nvSpPr>
        <p:spPr>
          <a:xfrm>
            <a:off x="0" y="998538"/>
            <a:ext cx="2478088" cy="644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sym typeface="Times New Roman" panose="02020603050405020304" pitchFamily="18" charset="0"/>
              </a:rPr>
              <a:t>一、电势差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  <a:sym typeface="Times New Roman" panose="02020603050405020304" pitchFamily="18" charset="0"/>
            </a:endParaRPr>
          </a:p>
        </p:txBody>
      </p:sp>
      <p:graphicFrame>
        <p:nvGraphicFramePr>
          <p:cNvPr id="4099" name="对象 2"/>
          <p:cNvGraphicFramePr>
            <a:graphicFrameLocks noChangeAspect="1"/>
          </p:cNvGraphicFramePr>
          <p:nvPr/>
        </p:nvGraphicFramePr>
        <p:xfrm>
          <a:off x="4402138" y="3970338"/>
          <a:ext cx="627062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" r:id="rId1" imgW="190500" imgH="215900" progId="Equation.KSEE3">
                  <p:embed/>
                </p:oleObj>
              </mc:Choice>
              <mc:Fallback>
                <p:oleObj name="" r:id="rId1" imgW="190500" imgH="2159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402138" y="3970338"/>
                        <a:ext cx="627062" cy="711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对象 3"/>
          <p:cNvGraphicFramePr>
            <a:graphicFrameLocks noChangeAspect="1"/>
          </p:cNvGraphicFramePr>
          <p:nvPr/>
        </p:nvGraphicFramePr>
        <p:xfrm>
          <a:off x="0" y="4681538"/>
          <a:ext cx="638175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" r:id="rId3" imgW="190500" imgH="215900" progId="Equation.KSEE3">
                  <p:embed/>
                </p:oleObj>
              </mc:Choice>
              <mc:Fallback>
                <p:oleObj name="" r:id="rId3" imgW="190500" imgH="2159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4681538"/>
                        <a:ext cx="638175" cy="723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对象 4"/>
          <p:cNvGraphicFramePr>
            <a:graphicFrameLocks noChangeAspect="1"/>
          </p:cNvGraphicFramePr>
          <p:nvPr/>
        </p:nvGraphicFramePr>
        <p:xfrm>
          <a:off x="0" y="5768975"/>
          <a:ext cx="2908300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" r:id="rId5" imgW="850900" imgH="215900" progId="Equation.KSEE3">
                  <p:embed/>
                </p:oleObj>
              </mc:Choice>
              <mc:Fallback>
                <p:oleObj name="" r:id="rId5" imgW="850900" imgH="2159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5768975"/>
                        <a:ext cx="2908300" cy="738188"/>
                      </a:xfrm>
                      <a:prstGeom prst="rect">
                        <a:avLst/>
                      </a:prstGeom>
                      <a:gradFill rotWithShape="1">
                        <a:gsLst>
                          <a:gs pos="47000">
                            <a:srgbClr val="FDC8F4"/>
                          </a:gs>
                          <a:gs pos="63000">
                            <a:srgbClr val="F4FCB3"/>
                          </a:gs>
                          <a:gs pos="73000">
                            <a:srgbClr val="B2FBB6"/>
                          </a:gs>
                          <a:gs pos="82001">
                            <a:srgbClr val="B0EEF9"/>
                          </a:gs>
                          <a:gs pos="99001">
                            <a:srgbClr val="E6B0FB"/>
                          </a:gs>
                          <a:gs pos="0">
                            <a:srgbClr val="FDC8F4"/>
                          </a:gs>
                          <a:gs pos="100000">
                            <a:srgbClr val="E6B0FB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28575">
                        <a:solidFill>
                          <a:srgbClr val="BC2665"/>
                        </a:solidFill>
                        <a:rou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2" name="对象 6"/>
          <p:cNvGraphicFramePr>
            <a:graphicFrameLocks noChangeAspect="1"/>
          </p:cNvGraphicFramePr>
          <p:nvPr/>
        </p:nvGraphicFramePr>
        <p:xfrm>
          <a:off x="6278563" y="5768975"/>
          <a:ext cx="2865437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" r:id="rId7" imgW="838200" imgH="215900" progId="Equation.KSEE3">
                  <p:embed/>
                </p:oleObj>
              </mc:Choice>
              <mc:Fallback>
                <p:oleObj name="" r:id="rId7" imgW="838200" imgH="2159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278563" y="5768975"/>
                        <a:ext cx="2865437" cy="738188"/>
                      </a:xfrm>
                      <a:prstGeom prst="rect">
                        <a:avLst/>
                      </a:prstGeom>
                      <a:gradFill rotWithShape="1">
                        <a:gsLst>
                          <a:gs pos="47000">
                            <a:srgbClr val="FDC8F4"/>
                          </a:gs>
                          <a:gs pos="63000">
                            <a:srgbClr val="F4FCB3"/>
                          </a:gs>
                          <a:gs pos="73000">
                            <a:srgbClr val="B2FBB6"/>
                          </a:gs>
                          <a:gs pos="82001">
                            <a:srgbClr val="B0EEF9"/>
                          </a:gs>
                          <a:gs pos="99001">
                            <a:srgbClr val="E6B0FB"/>
                          </a:gs>
                          <a:gs pos="0">
                            <a:srgbClr val="FDC8F4"/>
                          </a:gs>
                          <a:gs pos="100000">
                            <a:srgbClr val="E6B0FB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28575">
                        <a:solidFill>
                          <a:srgbClr val="BC2665"/>
                        </a:solidFill>
                        <a:rou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对象 8"/>
          <p:cNvGraphicFramePr>
            <a:graphicFrameLocks noChangeAspect="1"/>
          </p:cNvGraphicFramePr>
          <p:nvPr/>
        </p:nvGraphicFramePr>
        <p:xfrm>
          <a:off x="3313113" y="5768975"/>
          <a:ext cx="2562225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" r:id="rId9" imgW="749300" imgH="215900" progId="Equation.KSEE3">
                  <p:embed/>
                </p:oleObj>
              </mc:Choice>
              <mc:Fallback>
                <p:oleObj name="" r:id="rId9" imgW="749300" imgH="2159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313113" y="5768975"/>
                        <a:ext cx="2562225" cy="738188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51C6D1"/>
                          </a:gs>
                          <a:gs pos="56000">
                            <a:srgbClr val="FFBDA6"/>
                          </a:gs>
                          <a:gs pos="95000">
                            <a:srgbClr val="D052A3"/>
                          </a:gs>
                          <a:gs pos="100000">
                            <a:srgbClr val="D052A3"/>
                          </a:gs>
                        </a:gsLst>
                        <a:lin ang="2700000" scaled="1"/>
                      </a:gradFill>
                      <a:ln w="28575">
                        <a:solidFill>
                          <a:srgbClr val="BC2665"/>
                        </a:solidFill>
                        <a:rou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文本框 6"/>
          <p:cNvSpPr/>
          <p:nvPr/>
        </p:nvSpPr>
        <p:spPr>
          <a:xfrm>
            <a:off x="0" y="1290638"/>
            <a:ext cx="9144000" cy="5567362"/>
          </a:xfrm>
          <a:prstGeom prst="rect">
            <a:avLst/>
          </a:prstGeom>
          <a:gradFill rotWithShape="1">
            <a:gsLst>
              <a:gs pos="47000">
                <a:srgbClr val="FDC8F4"/>
              </a:gs>
              <a:gs pos="63000">
                <a:srgbClr val="F4FCB3"/>
              </a:gs>
              <a:gs pos="73000">
                <a:srgbClr val="B2FBB6"/>
              </a:gs>
              <a:gs pos="82001">
                <a:srgbClr val="B0EEF9"/>
              </a:gs>
              <a:gs pos="99001">
                <a:srgbClr val="E6B0FB"/>
              </a:gs>
              <a:gs pos="0">
                <a:srgbClr val="FDC8F4"/>
              </a:gs>
              <a:gs pos="100000">
                <a:srgbClr val="E6B0FB"/>
              </a:gs>
            </a:gsLst>
            <a:lin ang="16200000"/>
          </a:gradFill>
          <a:ln>
            <a:noFill/>
            <a:miter lim="800000"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en-US" altLang="zh-CN" sz="3200">
                <a:latin typeface="宋体" panose="02010600030101010101" pitchFamily="2" charset="-122"/>
                <a:sym typeface="Times New Roman" panose="02020603050405020304" pitchFamily="18" charset="0"/>
              </a:rPr>
              <a:t>2</a:t>
            </a:r>
            <a:r>
              <a:rPr lang="zh-CN" altLang="en-US" sz="3200">
                <a:latin typeface="宋体" panose="02010600030101010101" pitchFamily="2" charset="-122"/>
                <a:sym typeface="Times New Roman" panose="02020603050405020304" pitchFamily="18" charset="0"/>
              </a:rPr>
              <a:t>、注意事项：</a:t>
            </a:r>
            <a:endParaRPr lang="zh-CN" altLang="en-US" sz="3200" b="1">
              <a:solidFill>
                <a:srgbClr val="00FF00"/>
              </a:solidFill>
              <a:latin typeface="宋体" panose="02010600030101010101" pitchFamily="2" charset="-122"/>
              <a:sym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zh-CN" altLang="en-US" sz="3200">
                <a:latin typeface="宋体" panose="02010600030101010101" pitchFamily="2" charset="-122"/>
                <a:sym typeface="Times New Roman" panose="02020603050405020304" pitchFamily="18" charset="0"/>
              </a:rPr>
              <a:t>（</a:t>
            </a:r>
            <a:r>
              <a:rPr lang="en-US" altLang="zh-CN" sz="3200">
                <a:latin typeface="宋体" panose="02010600030101010101" pitchFamily="2" charset="-122"/>
                <a:sym typeface="Times New Roman" panose="02020603050405020304" pitchFamily="18" charset="0"/>
              </a:rPr>
              <a:t>1</a:t>
            </a:r>
            <a:r>
              <a:rPr lang="zh-CN" altLang="en-US" sz="3200">
                <a:latin typeface="宋体" panose="02010600030101010101" pitchFamily="2" charset="-122"/>
                <a:sym typeface="Times New Roman" panose="02020603050405020304" pitchFamily="18" charset="0"/>
              </a:rPr>
              <a:t>）电势差是反映电场本身性质的物理量，只与电场中A、B两点位置有关，与电荷q、场强</a:t>
            </a:r>
            <a:r>
              <a:rPr lang="en-US" altLang="zh-CN" sz="3200">
                <a:latin typeface="宋体" panose="02010600030101010101" pitchFamily="2" charset="-122"/>
                <a:sym typeface="Times New Roman" panose="02020603050405020304" pitchFamily="18" charset="0"/>
              </a:rPr>
              <a:t>E</a:t>
            </a:r>
            <a:r>
              <a:rPr lang="zh-CN" altLang="en-US" sz="3200">
                <a:latin typeface="宋体" panose="02010600030101010101" pitchFamily="2" charset="-122"/>
                <a:sym typeface="Times New Roman" panose="02020603050405020304" pitchFamily="18" charset="0"/>
              </a:rPr>
              <a:t>无关；</a:t>
            </a:r>
            <a:endParaRPr lang="zh-CN" altLang="en-US" sz="3200">
              <a:latin typeface="宋体" panose="02010600030101010101" pitchFamily="2" charset="-122"/>
              <a:sym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zh-CN" altLang="en-US" sz="3200">
                <a:latin typeface="宋体" panose="02010600030101010101" pitchFamily="2" charset="-122"/>
                <a:sym typeface="Times New Roman" panose="02020603050405020304" pitchFamily="18" charset="0"/>
              </a:rPr>
              <a:t>（</a:t>
            </a:r>
            <a:r>
              <a:rPr lang="en-US" altLang="zh-CN" sz="3200">
                <a:latin typeface="宋体" panose="02010600030101010101" pitchFamily="2" charset="-122"/>
                <a:sym typeface="Times New Roman" panose="02020603050405020304" pitchFamily="18" charset="0"/>
              </a:rPr>
              <a:t>2</a:t>
            </a:r>
            <a:r>
              <a:rPr lang="zh-CN" altLang="en-US" sz="3200">
                <a:latin typeface="宋体" panose="02010600030101010101" pitchFamily="2" charset="-122"/>
                <a:sym typeface="Times New Roman" panose="02020603050405020304" pitchFamily="18" charset="0"/>
              </a:rPr>
              <a:t>）电势差是标量，但有正、负。正负不代表大小，只代表两点的电势高低；</a:t>
            </a:r>
            <a:endParaRPr lang="zh-CN" altLang="en-US" sz="3200">
              <a:latin typeface="宋体" panose="02010600030101010101" pitchFamily="2" charset="-122"/>
              <a:sym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zh-CN" altLang="en-US" sz="3200">
                <a:latin typeface="宋体" panose="02010600030101010101" pitchFamily="2" charset="-122"/>
                <a:sym typeface="Times New Roman" panose="02020603050405020304" pitchFamily="18" charset="0"/>
              </a:rPr>
              <a:t>（</a:t>
            </a:r>
            <a:r>
              <a:rPr lang="en-US" altLang="zh-CN" sz="3200">
                <a:latin typeface="宋体" panose="02010600030101010101" pitchFamily="2" charset="-122"/>
                <a:sym typeface="Times New Roman" panose="02020603050405020304" pitchFamily="18" charset="0"/>
              </a:rPr>
              <a:t>3</a:t>
            </a:r>
            <a:r>
              <a:rPr lang="zh-CN" altLang="en-US" sz="3200">
                <a:latin typeface="宋体" panose="02010600030101010101" pitchFamily="2" charset="-122"/>
                <a:sym typeface="Times New Roman" panose="02020603050405020304" pitchFamily="18" charset="0"/>
              </a:rPr>
              <a:t>）电势差的数值与零电势点位置的选取无关；</a:t>
            </a:r>
            <a:endParaRPr lang="zh-CN" altLang="en-US" sz="3200">
              <a:latin typeface="宋体" panose="02010600030101010101" pitchFamily="2" charset="-122"/>
              <a:sym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zh-CN" altLang="en-US" sz="3200">
                <a:latin typeface="宋体" panose="02010600030101010101" pitchFamily="2" charset="-122"/>
                <a:sym typeface="Times New Roman" panose="02020603050405020304" pitchFamily="18" charset="0"/>
              </a:rPr>
              <a:t>（</a:t>
            </a:r>
            <a:r>
              <a:rPr lang="en-US" altLang="zh-CN" sz="3200">
                <a:latin typeface="宋体" panose="02010600030101010101" pitchFamily="2" charset="-122"/>
                <a:sym typeface="Times New Roman" panose="02020603050405020304" pitchFamily="18" charset="0"/>
              </a:rPr>
              <a:t>4</a:t>
            </a:r>
            <a:r>
              <a:rPr lang="zh-CN" altLang="en-US" sz="3200">
                <a:latin typeface="宋体" panose="02010600030101010101" pitchFamily="2" charset="-122"/>
                <a:sym typeface="Times New Roman" panose="02020603050405020304" pitchFamily="18" charset="0"/>
              </a:rPr>
              <a:t>）电势差的单位：伏特，简称伏，符号V</a:t>
            </a:r>
            <a:endParaRPr lang="zh-CN" altLang="en-US" sz="3200">
              <a:latin typeface="宋体" panose="02010600030101010101" pitchFamily="2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文本框 2"/>
          <p:cNvSpPr/>
          <p:nvPr/>
        </p:nvSpPr>
        <p:spPr>
          <a:xfrm>
            <a:off x="0" y="860425"/>
            <a:ext cx="2078038" cy="644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sym typeface="Times New Roman" panose="02020603050405020304" pitchFamily="18" charset="0"/>
              </a:rPr>
              <a:t>当堂训练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6146" name="文本框 1"/>
          <p:cNvSpPr txBox="1"/>
          <p:nvPr/>
        </p:nvSpPr>
        <p:spPr>
          <a:xfrm>
            <a:off x="-1587" y="1514475"/>
            <a:ext cx="9147175" cy="6738938"/>
          </a:xfrm>
          <a:prstGeom prst="rect">
            <a:avLst/>
          </a:prstGeom>
          <a:gradFill rotWithShape="1">
            <a:gsLst>
              <a:gs pos="0">
                <a:srgbClr val="89E1EE"/>
              </a:gs>
              <a:gs pos="100000">
                <a:srgbClr val="FFC3D4"/>
              </a:gs>
            </a:gsLst>
            <a:lin ang="2700000" scaled="1"/>
          </a:gradFill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en-US" altLang="zh-CN" sz="2800"/>
              <a:t>1</a:t>
            </a:r>
            <a:r>
              <a:rPr lang="zh-CN" altLang="en-US" sz="2800"/>
              <a:t>、电场中</a:t>
            </a:r>
            <a:r>
              <a:rPr lang="en-US" altLang="zh-CN" sz="2800"/>
              <a:t>A</a:t>
            </a:r>
            <a:r>
              <a:rPr lang="zh-CN" altLang="en-US" sz="2800"/>
              <a:t>、</a:t>
            </a:r>
            <a:r>
              <a:rPr lang="en-US" altLang="zh-CN" sz="2800"/>
              <a:t>B</a:t>
            </a:r>
            <a:r>
              <a:rPr lang="zh-CN" altLang="en-US" sz="2800"/>
              <a:t>两点，下列说法中正确的是（</a:t>
            </a:r>
            <a:r>
              <a:rPr lang="en-US" altLang="zh-CN" sz="2800"/>
              <a:t>    </a:t>
            </a:r>
            <a:r>
              <a:rPr lang="zh-CN" altLang="en-US" sz="2800"/>
              <a:t>）</a:t>
            </a:r>
            <a:endParaRPr lang="zh-CN" altLang="en-US" sz="2800"/>
          </a:p>
          <a:p>
            <a:pPr lvl="0">
              <a:lnSpc>
                <a:spcPct val="150000"/>
              </a:lnSpc>
            </a:pPr>
            <a:r>
              <a:rPr lang="zh-CN" altLang="en-US" sz="2800"/>
              <a:t>A、电势差的定义式为</a:t>
            </a:r>
            <a:r>
              <a:rPr lang="en-US" altLang="zh-CN" sz="2800"/>
              <a:t>              </a:t>
            </a:r>
            <a:r>
              <a:rPr lang="zh-CN" altLang="en-US" sz="2800"/>
              <a:t>，说明两点间的电势差</a:t>
            </a:r>
            <a:r>
              <a:rPr lang="en-US" altLang="zh-CN" sz="2800"/>
              <a:t>U</a:t>
            </a:r>
            <a:r>
              <a:rPr lang="en-US" altLang="zh-CN" sz="2800" baseline="-25000"/>
              <a:t>AB</a:t>
            </a:r>
            <a:r>
              <a:rPr lang="zh-CN" altLang="en-US" sz="2800"/>
              <a:t>与电场力做功</a:t>
            </a:r>
            <a:r>
              <a:rPr lang="en-US" altLang="zh-CN" sz="2800"/>
              <a:t>W</a:t>
            </a:r>
            <a:r>
              <a:rPr lang="en-US" altLang="zh-CN" sz="2800" baseline="-25000"/>
              <a:t>AB</a:t>
            </a:r>
            <a:r>
              <a:rPr lang="zh-CN" altLang="en-US" sz="2800"/>
              <a:t>成正比，与移动电荷的电荷量</a:t>
            </a:r>
            <a:r>
              <a:rPr lang="en-US" altLang="zh-CN" sz="2800"/>
              <a:t>q</a:t>
            </a:r>
            <a:r>
              <a:rPr lang="zh-CN" altLang="en-US" sz="2800"/>
              <a:t>成反比</a:t>
            </a:r>
            <a:endParaRPr lang="zh-CN" altLang="en-US" sz="2800"/>
          </a:p>
          <a:p>
            <a:pPr lvl="0">
              <a:lnSpc>
                <a:spcPct val="150000"/>
              </a:lnSpc>
            </a:pPr>
            <a:r>
              <a:rPr lang="zh-CN" altLang="en-US" sz="2800"/>
              <a:t>B、</a:t>
            </a:r>
            <a:r>
              <a:rPr lang="en-US" altLang="zh-CN" sz="2800"/>
              <a:t>A</a:t>
            </a:r>
            <a:r>
              <a:rPr lang="zh-CN" altLang="en-US" sz="2800"/>
              <a:t>、</a:t>
            </a:r>
            <a:r>
              <a:rPr lang="en-US" altLang="zh-CN" sz="2800"/>
              <a:t>B</a:t>
            </a:r>
            <a:r>
              <a:rPr lang="zh-CN" altLang="en-US" sz="2800"/>
              <a:t>两点的电势差是恒定的，不随零电势面的不同而改变，所以</a:t>
            </a:r>
            <a:r>
              <a:rPr lang="en-US" altLang="zh-CN" sz="2800"/>
              <a:t>U</a:t>
            </a:r>
            <a:r>
              <a:rPr lang="en-US" altLang="zh-CN" sz="2800" baseline="-25000"/>
              <a:t>AB</a:t>
            </a:r>
            <a:r>
              <a:rPr lang="en-US" altLang="zh-CN" sz="2800"/>
              <a:t>=-U</a:t>
            </a:r>
            <a:r>
              <a:rPr lang="en-US" altLang="zh-CN" sz="2800" baseline="-25000"/>
              <a:t>BA</a:t>
            </a:r>
            <a:endParaRPr lang="zh-CN" altLang="en-US" sz="2800"/>
          </a:p>
          <a:p>
            <a:pPr lvl="0">
              <a:lnSpc>
                <a:spcPct val="150000"/>
              </a:lnSpc>
            </a:pPr>
            <a:r>
              <a:rPr lang="zh-CN" altLang="en-US" sz="2800"/>
              <a:t>C、把负电荷从A点移动到</a:t>
            </a:r>
            <a:r>
              <a:rPr lang="en-US" altLang="zh-CN" sz="2800"/>
              <a:t>B</a:t>
            </a:r>
            <a:r>
              <a:rPr lang="zh-CN" altLang="en-US" sz="2800"/>
              <a:t>点电场力做正功，则有</a:t>
            </a:r>
            <a:r>
              <a:rPr lang="en-US" altLang="zh-CN" sz="2800"/>
              <a:t>U</a:t>
            </a:r>
            <a:r>
              <a:rPr lang="en-US" altLang="zh-CN" sz="2800" baseline="-25000"/>
              <a:t>AB</a:t>
            </a:r>
            <a:r>
              <a:rPr lang="en-US" altLang="zh-CN" sz="2800"/>
              <a:t>&gt;0</a:t>
            </a:r>
            <a:endParaRPr lang="zh-CN" altLang="en-US" sz="2800"/>
          </a:p>
          <a:p>
            <a:pPr lvl="0">
              <a:lnSpc>
                <a:spcPct val="150000"/>
              </a:lnSpc>
            </a:pPr>
            <a:r>
              <a:rPr lang="zh-CN" altLang="en-US" sz="2800"/>
              <a:t>D、电场中</a:t>
            </a:r>
            <a:r>
              <a:rPr lang="en-US" altLang="zh-CN" sz="2800"/>
              <a:t>A</a:t>
            </a:r>
            <a:r>
              <a:rPr lang="zh-CN" altLang="en-US" sz="2800"/>
              <a:t>、</a:t>
            </a:r>
            <a:r>
              <a:rPr lang="en-US" altLang="zh-CN" sz="2800"/>
              <a:t>B</a:t>
            </a:r>
            <a:r>
              <a:rPr lang="zh-CN" altLang="en-US" sz="2800"/>
              <a:t>两点间的电势差</a:t>
            </a:r>
            <a:r>
              <a:rPr lang="en-US" altLang="zh-CN" sz="2800"/>
              <a:t>U</a:t>
            </a:r>
            <a:r>
              <a:rPr lang="en-US" altLang="zh-CN" sz="2800" baseline="-25000"/>
              <a:t>AB</a:t>
            </a:r>
            <a:r>
              <a:rPr lang="zh-CN" altLang="en-US" sz="2800"/>
              <a:t>等于把单位电荷</a:t>
            </a:r>
            <a:r>
              <a:rPr lang="en-US" altLang="zh-CN" sz="2800"/>
              <a:t>q</a:t>
            </a:r>
            <a:r>
              <a:rPr lang="zh-CN" altLang="en-US" sz="2800"/>
              <a:t>从A点移动到</a:t>
            </a:r>
            <a:r>
              <a:rPr lang="en-US" altLang="zh-CN" sz="2800"/>
              <a:t>B</a:t>
            </a:r>
            <a:r>
              <a:rPr lang="zh-CN" altLang="en-US" sz="2800"/>
              <a:t>点时静电力所做的功</a:t>
            </a:r>
            <a:endParaRPr lang="zh-CN" altLang="en-US" sz="2800"/>
          </a:p>
          <a:p>
            <a:pPr lvl="0"/>
            <a:endParaRPr lang="zh-CN" altLang="en-US" sz="3200"/>
          </a:p>
          <a:p>
            <a:pPr lvl="0"/>
            <a:endParaRPr lang="zh-CN" altLang="en-US" sz="3200"/>
          </a:p>
          <a:p>
            <a:pPr lvl="0"/>
            <a:endParaRPr lang="zh-CN" altLang="en-US" sz="3200"/>
          </a:p>
        </p:txBody>
      </p:sp>
      <p:graphicFrame>
        <p:nvGraphicFramePr>
          <p:cNvPr id="6147" name="对象 -2147482623"/>
          <p:cNvGraphicFramePr>
            <a:graphicFrameLocks noChangeAspect="1"/>
          </p:cNvGraphicFramePr>
          <p:nvPr/>
        </p:nvGraphicFramePr>
        <p:xfrm>
          <a:off x="3581400" y="2152650"/>
          <a:ext cx="131445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" r:id="rId1" imgW="698500" imgH="419100" progId="Equation.DSMT4">
                  <p:embed/>
                </p:oleObj>
              </mc:Choice>
              <mc:Fallback>
                <p:oleObj name="" r:id="rId1" imgW="698500" imgH="4191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581400" y="2152650"/>
                        <a:ext cx="1314450" cy="7921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文本框 2"/>
          <p:cNvSpPr/>
          <p:nvPr/>
        </p:nvSpPr>
        <p:spPr>
          <a:xfrm>
            <a:off x="7135813" y="1600200"/>
            <a:ext cx="463550" cy="644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600" b="1">
                <a:solidFill>
                  <a:srgbClr val="FF0000"/>
                </a:solidFill>
                <a:latin typeface="宋体" panose="02010600030101010101" pitchFamily="2" charset="-122"/>
                <a:sym typeface="Times New Roman" panose="02020603050405020304" pitchFamily="18" charset="0"/>
              </a:rPr>
              <a:t>B</a:t>
            </a:r>
            <a:endParaRPr lang="en-US" altLang="zh-CN" sz="3600" b="1">
              <a:solidFill>
                <a:srgbClr val="FF0000"/>
              </a:solidFill>
              <a:latin typeface="宋体" panose="02010600030101010101" pitchFamily="2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文本框 2"/>
          <p:cNvSpPr/>
          <p:nvPr/>
        </p:nvSpPr>
        <p:spPr>
          <a:xfrm>
            <a:off x="0" y="860425"/>
            <a:ext cx="6845300" cy="6461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sym typeface="Times New Roman" panose="02020603050405020304" pitchFamily="18" charset="0"/>
              </a:rPr>
              <a:t>二、静电力做功与电势差的关系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  <a:sym typeface="Times New Roman" panose="02020603050405020304" pitchFamily="18" charset="0"/>
            </a:endParaRPr>
          </a:p>
        </p:txBody>
      </p:sp>
      <p:pic>
        <p:nvPicPr>
          <p:cNvPr id="717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662113"/>
            <a:ext cx="2533650" cy="29591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7171" name="文本框 2"/>
          <p:cNvSpPr txBox="1"/>
          <p:nvPr/>
        </p:nvSpPr>
        <p:spPr>
          <a:xfrm>
            <a:off x="2533650" y="1662429"/>
            <a:ext cx="6610350" cy="2958465"/>
          </a:xfrm>
          <a:prstGeom prst="rect">
            <a:avLst/>
          </a:prstGeom>
          <a:gradFill>
            <a:gsLst>
              <a:gs pos="82000">
                <a:srgbClr val="B0EEF9"/>
              </a:gs>
              <a:gs pos="47000">
                <a:srgbClr val="FDC8F4"/>
              </a:gs>
              <a:gs pos="73000">
                <a:srgbClr val="B2FBB6"/>
              </a:gs>
              <a:gs pos="63000">
                <a:srgbClr val="F4FCB3"/>
              </a:gs>
              <a:gs pos="99000">
                <a:srgbClr val="E6B0FB"/>
              </a:gs>
            </a:gsLst>
            <a:path path="circle">
              <a:fillToRect t="100000" r="100000"/>
            </a:path>
            <a:tileRect l="-100000" b="-100000"/>
          </a:gradFill>
          <a:ln w="38100">
            <a:solidFill>
              <a:srgbClr val="C00000"/>
            </a:solidFill>
          </a:ln>
        </p:spPr>
        <p:txBody>
          <a:bodyPr wrap="square" rtlCol="0"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zh-CN" sz="3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</a:t>
            </a:r>
            <a:r>
              <a:rPr lang="zh-CN" altLang="en-US" sz="3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若电场中</a:t>
            </a:r>
            <a:r>
              <a:rPr lang="en-US" altLang="zh-CN" sz="3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A</a:t>
            </a:r>
            <a:r>
              <a:rPr lang="zh-CN" altLang="en-US" sz="3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、</a:t>
            </a:r>
            <a:r>
              <a:rPr lang="en-US" altLang="zh-CN" sz="3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B</a:t>
            </a:r>
            <a:r>
              <a:rPr lang="zh-CN" altLang="en-US" sz="3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两点的电势分别为</a:t>
            </a:r>
            <a:r>
              <a:rPr lang="en-US" altLang="zh-CN" sz="3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</a:t>
            </a:r>
            <a:endParaRPr lang="en-US" altLang="zh-CN" sz="3200" strike="noStrike" noProof="1"/>
          </a:p>
          <a:p>
            <a:pPr fontAlgn="base">
              <a:lnSpc>
                <a:spcPct val="150000"/>
              </a:lnSpc>
            </a:pPr>
            <a:r>
              <a:rPr lang="en-US" altLang="zh-CN" sz="3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</a:t>
            </a:r>
            <a:r>
              <a:rPr lang="zh-CN" altLang="en-US" sz="3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和</a:t>
            </a:r>
            <a:r>
              <a:rPr lang="en-US" altLang="zh-CN" sz="3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</a:t>
            </a:r>
            <a:r>
              <a:rPr lang="zh-CN" altLang="en-US" sz="3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，将电荷</a:t>
            </a:r>
            <a:r>
              <a:rPr lang="en-US" altLang="zh-CN" sz="3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q</a:t>
            </a:r>
            <a:r>
              <a:rPr lang="zh-CN" altLang="en-US" sz="3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在电场中从</a:t>
            </a:r>
            <a:r>
              <a:rPr lang="en-US" altLang="zh-CN" sz="3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A</a:t>
            </a:r>
            <a:r>
              <a:rPr lang="zh-CN" altLang="en-US" sz="3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点移动到</a:t>
            </a:r>
            <a:r>
              <a:rPr lang="en-US" altLang="zh-CN" sz="3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B</a:t>
            </a:r>
            <a:r>
              <a:rPr lang="zh-CN" altLang="en-US" sz="3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点，静电力做功</a:t>
            </a:r>
            <a:r>
              <a:rPr lang="en-US" altLang="zh-CN" sz="3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</a:t>
            </a:r>
            <a:r>
              <a:rPr lang="en-US" altLang="zh-CN" sz="3200" strike="noStrike" baseline="-25000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AB</a:t>
            </a:r>
            <a:r>
              <a:rPr lang="zh-CN" altLang="en-US" sz="3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是多少？</a:t>
            </a:r>
            <a:endParaRPr lang="zh-CN" altLang="en-US" sz="3200" strike="noStrike" noProof="1"/>
          </a:p>
        </p:txBody>
      </p:sp>
      <p:graphicFrame>
        <p:nvGraphicFramePr>
          <p:cNvPr id="7172" name="对象 3"/>
          <p:cNvGraphicFramePr>
            <a:graphicFrameLocks noChangeAspect="1"/>
          </p:cNvGraphicFramePr>
          <p:nvPr/>
        </p:nvGraphicFramePr>
        <p:xfrm>
          <a:off x="2608263" y="2497138"/>
          <a:ext cx="627062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" r:id="rId2" imgW="190500" imgH="215900" progId="Equation.KSEE3">
                  <p:embed/>
                </p:oleObj>
              </mc:Choice>
              <mc:Fallback>
                <p:oleObj name="" r:id="rId2" imgW="190500" imgH="2159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608263" y="2497138"/>
                        <a:ext cx="627062" cy="711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" name="对象 4"/>
          <p:cNvGraphicFramePr>
            <a:graphicFrameLocks noChangeAspect="1"/>
          </p:cNvGraphicFramePr>
          <p:nvPr/>
        </p:nvGraphicFramePr>
        <p:xfrm>
          <a:off x="3954463" y="2484438"/>
          <a:ext cx="639762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" r:id="rId4" imgW="190500" imgH="215900" progId="Equation.KSEE3">
                  <p:embed/>
                </p:oleObj>
              </mc:Choice>
              <mc:Fallback>
                <p:oleObj name="" r:id="rId4" imgW="190500" imgH="2159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54463" y="2484438"/>
                        <a:ext cx="639762" cy="723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4" name="对象 6"/>
          <p:cNvGraphicFramePr>
            <a:graphicFrameLocks noChangeAspect="1"/>
          </p:cNvGraphicFramePr>
          <p:nvPr/>
        </p:nvGraphicFramePr>
        <p:xfrm>
          <a:off x="0" y="4903788"/>
          <a:ext cx="9144000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" r:id="rId6" imgW="2971800" imgH="241300" progId="Equation.KSEE3">
                  <p:embed/>
                </p:oleObj>
              </mc:Choice>
              <mc:Fallback>
                <p:oleObj name="" r:id="rId6" imgW="2971800" imgH="2413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0" y="4903788"/>
                        <a:ext cx="9144000" cy="717550"/>
                      </a:xfrm>
                      <a:prstGeom prst="rect">
                        <a:avLst/>
                      </a:prstGeom>
                      <a:gradFill rotWithShape="1">
                        <a:gsLst>
                          <a:gs pos="47000">
                            <a:srgbClr val="FDC8F4"/>
                          </a:gs>
                          <a:gs pos="63000">
                            <a:srgbClr val="F4FCB3"/>
                          </a:gs>
                          <a:gs pos="73000">
                            <a:srgbClr val="B2FBB6"/>
                          </a:gs>
                          <a:gs pos="82001">
                            <a:srgbClr val="B0EEF9"/>
                          </a:gs>
                          <a:gs pos="99001">
                            <a:srgbClr val="E6B0FB"/>
                          </a:gs>
                          <a:gs pos="0">
                            <a:srgbClr val="FDC8F4"/>
                          </a:gs>
                          <a:gs pos="100000">
                            <a:srgbClr val="E6B0FB"/>
                          </a:gs>
                        </a:gsLst>
                        <a:lin ang="16200000"/>
                      </a:gradFill>
                      <a:ln w="28575">
                        <a:solidFill>
                          <a:srgbClr val="BC2665"/>
                        </a:solidFill>
                        <a:rou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5" name="对象 7"/>
          <p:cNvGraphicFramePr>
            <a:graphicFrameLocks noChangeAspect="1"/>
          </p:cNvGraphicFramePr>
          <p:nvPr/>
        </p:nvGraphicFramePr>
        <p:xfrm>
          <a:off x="3235325" y="5810250"/>
          <a:ext cx="1603375" cy="94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" r:id="rId8" imgW="711200" imgH="419100" progId="Equation.KSEE3">
                  <p:embed/>
                </p:oleObj>
              </mc:Choice>
              <mc:Fallback>
                <p:oleObj name="" r:id="rId8" imgW="711200" imgH="4191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235325" y="5810250"/>
                        <a:ext cx="1603375" cy="944563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D5A2DD"/>
                          </a:gs>
                          <a:gs pos="50000">
                            <a:srgbClr val="E8C0AA"/>
                          </a:gs>
                          <a:gs pos="100000">
                            <a:srgbClr val="FADD77"/>
                          </a:gs>
                        </a:gsLst>
                        <a:lin ang="5400000" scaled="1"/>
                      </a:gradFill>
                      <a:ln w="38100">
                        <a:solidFill>
                          <a:schemeClr val="accent1"/>
                        </a:solidFill>
                        <a:rou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文本框 1"/>
          <p:cNvSpPr txBox="1"/>
          <p:nvPr/>
        </p:nvSpPr>
        <p:spPr>
          <a:xfrm>
            <a:off x="0" y="763588"/>
            <a:ext cx="9144000" cy="6094412"/>
          </a:xfrm>
          <a:prstGeom prst="rect">
            <a:avLst/>
          </a:prstGeom>
          <a:gradFill rotWithShape="1">
            <a:gsLst>
              <a:gs pos="0">
                <a:srgbClr val="72BBD8"/>
              </a:gs>
              <a:gs pos="100000">
                <a:srgbClr val="E7D9E5"/>
              </a:gs>
            </a:gsLst>
            <a:lin ang="2700000" scaled="1"/>
          </a:gradFill>
          <a:ln>
            <a:noFill/>
            <a:miter lim="800000"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600">
                <a:latin typeface="宋体" panose="02010600030101010101" pitchFamily="2" charset="-122"/>
              </a:rPr>
              <a:t>1</a:t>
            </a:r>
            <a:r>
              <a:rPr lang="zh-CN" altLang="en-US" sz="3600">
                <a:latin typeface="宋体" panose="02010600030101010101" pitchFamily="2" charset="-122"/>
              </a:rPr>
              <a:t>、</a:t>
            </a:r>
            <a:r>
              <a:rPr lang="zh-CN" altLang="en-US" sz="3600"/>
              <a:t>关系式</a:t>
            </a:r>
            <a:endParaRPr lang="zh-CN" altLang="en-US" sz="3600"/>
          </a:p>
          <a:p>
            <a:pPr lvl="0"/>
            <a:endParaRPr lang="zh-CN" altLang="en-US" sz="3200"/>
          </a:p>
          <a:p>
            <a:pPr lvl="0"/>
            <a:r>
              <a:rPr lang="en-US" altLang="zh-CN" sz="3200"/>
              <a:t>                                    </a:t>
            </a:r>
            <a:r>
              <a:rPr lang="zh-CN" altLang="en-US" sz="3200"/>
              <a:t>或</a:t>
            </a:r>
            <a:endParaRPr lang="zh-CN" altLang="en-US" sz="3200"/>
          </a:p>
          <a:p>
            <a:pPr lvl="0"/>
            <a:endParaRPr lang="zh-CN" altLang="en-US" sz="3200"/>
          </a:p>
          <a:p>
            <a:pPr lvl="0">
              <a:lnSpc>
                <a:spcPct val="150000"/>
              </a:lnSpc>
            </a:pPr>
            <a:r>
              <a:rPr lang="en-US" altLang="zh-CN" sz="3600">
                <a:latin typeface="宋体" panose="02010600030101010101" pitchFamily="2" charset="-122"/>
              </a:rPr>
              <a:t>2</a:t>
            </a:r>
            <a:r>
              <a:rPr lang="zh-CN" altLang="zh-CN" sz="3600">
                <a:latin typeface="宋体" panose="02010600030101010101" pitchFamily="2" charset="-122"/>
              </a:rPr>
              <a:t>、注意事项</a:t>
            </a:r>
            <a:endParaRPr lang="zh-CN" altLang="zh-CN" sz="3600">
              <a:latin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3600">
                <a:latin typeface="宋体" panose="02010600030101010101" pitchFamily="2" charset="-122"/>
              </a:rPr>
              <a:t>  </a:t>
            </a:r>
            <a:r>
              <a:rPr lang="zh-CN" altLang="en-US" sz="3600">
                <a:latin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en-US" altLang="zh-CN" sz="3600">
                <a:latin typeface="宋体" panose="02010600030101010101" pitchFamily="2" charset="-122"/>
                <a:sym typeface="宋体" panose="02010600030101010101" pitchFamily="2" charset="-122"/>
              </a:rPr>
              <a:t>1</a:t>
            </a:r>
            <a:r>
              <a:rPr lang="zh-CN" altLang="en-US" sz="3600">
                <a:latin typeface="宋体" panose="02010600030101010101" pitchFamily="2" charset="-122"/>
                <a:sym typeface="宋体" panose="02010600030101010101" pitchFamily="2" charset="-122"/>
              </a:rPr>
              <a:t>）</a:t>
            </a:r>
            <a:r>
              <a:rPr lang="en-US" altLang="zh-CN" sz="3600" i="1">
                <a:latin typeface="宋体" panose="02010600030101010101" pitchFamily="2" charset="-122"/>
                <a:sym typeface="宋体" panose="02010600030101010101" pitchFamily="2" charset="-122"/>
              </a:rPr>
              <a:t>U</a:t>
            </a:r>
            <a:r>
              <a:rPr lang="en-US" altLang="zh-CN" sz="3600" i="1" baseline="-25000">
                <a:latin typeface="宋体" panose="02010600030101010101" pitchFamily="2" charset="-122"/>
                <a:sym typeface="宋体" panose="02010600030101010101" pitchFamily="2" charset="-122"/>
              </a:rPr>
              <a:t>AB</a:t>
            </a:r>
            <a:r>
              <a:rPr lang="zh-CN" altLang="en-US" sz="3600">
                <a:latin typeface="宋体" panose="02010600030101010101" pitchFamily="2" charset="-122"/>
                <a:sym typeface="宋体" panose="02010600030101010101" pitchFamily="2" charset="-122"/>
              </a:rPr>
              <a:t>只与电场和</a:t>
            </a:r>
            <a:r>
              <a:rPr lang="en-US" altLang="zh-CN" sz="3600">
                <a:latin typeface="宋体" panose="02010600030101010101" pitchFamily="2" charset="-122"/>
                <a:sym typeface="宋体" panose="02010600030101010101" pitchFamily="2" charset="-122"/>
              </a:rPr>
              <a:t>A</a:t>
            </a:r>
            <a:r>
              <a:rPr lang="zh-CN" altLang="en-US" sz="3600">
                <a:latin typeface="宋体" panose="02010600030101010101" pitchFamily="2" charset="-122"/>
                <a:sym typeface="宋体" panose="02010600030101010101" pitchFamily="2" charset="-122"/>
              </a:rPr>
              <a:t>、</a:t>
            </a:r>
            <a:r>
              <a:rPr lang="en-US" altLang="zh-CN" sz="3600">
                <a:latin typeface="宋体" panose="02010600030101010101" pitchFamily="2" charset="-122"/>
                <a:sym typeface="Times New Roman" panose="02020603050405020304" pitchFamily="18" charset="0"/>
              </a:rPr>
              <a:t>B</a:t>
            </a:r>
            <a:r>
              <a:rPr lang="zh-CN" altLang="en-US" sz="3600">
                <a:latin typeface="宋体" panose="02010600030101010101" pitchFamily="2" charset="-122"/>
                <a:sym typeface="宋体" panose="02010600030101010101" pitchFamily="2" charset="-122"/>
              </a:rPr>
              <a:t>两点的位置有关，与</a:t>
            </a:r>
            <a:r>
              <a:rPr lang="en-US" altLang="zh-CN" sz="3600" i="1">
                <a:latin typeface="宋体" panose="02010600030101010101" pitchFamily="2" charset="-122"/>
                <a:sym typeface="Times New Roman" panose="02020603050405020304" pitchFamily="18" charset="0"/>
              </a:rPr>
              <a:t>W</a:t>
            </a:r>
            <a:r>
              <a:rPr lang="en-US" altLang="zh-CN" sz="3600" i="1" baseline="-25000">
                <a:latin typeface="宋体" panose="02010600030101010101" pitchFamily="2" charset="-122"/>
                <a:sym typeface="Times New Roman" panose="02020603050405020304" pitchFamily="18" charset="0"/>
              </a:rPr>
              <a:t>AB</a:t>
            </a:r>
            <a:r>
              <a:rPr lang="zh-CN" altLang="en-US" sz="3600">
                <a:latin typeface="宋体" panose="02010600030101010101" pitchFamily="2" charset="-122"/>
                <a:sym typeface="宋体" panose="02010600030101010101" pitchFamily="2" charset="-122"/>
              </a:rPr>
              <a:t>和 </a:t>
            </a:r>
            <a:r>
              <a:rPr lang="en-US" altLang="zh-CN" sz="3600" i="1">
                <a:latin typeface="宋体" panose="02010600030101010101" pitchFamily="2" charset="-122"/>
                <a:sym typeface="宋体" panose="02010600030101010101" pitchFamily="2" charset="-122"/>
              </a:rPr>
              <a:t>q</a:t>
            </a:r>
            <a:r>
              <a:rPr lang="en-US" altLang="zh-CN" sz="3600">
                <a:latin typeface="宋体" panose="02010600030101010101" pitchFamily="2" charset="-122"/>
                <a:sym typeface="宋体" panose="02010600030101010101" pitchFamily="2" charset="-122"/>
              </a:rPr>
              <a:t> </a:t>
            </a:r>
            <a:r>
              <a:rPr lang="zh-CN" altLang="en-US" sz="3600">
                <a:latin typeface="宋体" panose="02010600030101010101" pitchFamily="2" charset="-122"/>
                <a:sym typeface="宋体" panose="02010600030101010101" pitchFamily="2" charset="-122"/>
              </a:rPr>
              <a:t>均无关；</a:t>
            </a:r>
            <a:endParaRPr lang="zh-CN" altLang="en-US" sz="3600"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3600">
                <a:latin typeface="宋体" panose="02010600030101010101" pitchFamily="2" charset="-122"/>
                <a:sym typeface="宋体" panose="02010600030101010101" pitchFamily="2" charset="-122"/>
              </a:rPr>
              <a:t>  </a:t>
            </a:r>
            <a:r>
              <a:rPr lang="zh-CN" altLang="en-US" sz="3600">
                <a:latin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en-US" altLang="zh-CN" sz="3600">
                <a:latin typeface="宋体" panose="0201060003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3600">
                <a:latin typeface="宋体" panose="02010600030101010101" pitchFamily="2" charset="-122"/>
                <a:sym typeface="宋体" panose="02010600030101010101" pitchFamily="2" charset="-122"/>
              </a:rPr>
              <a:t>）利用此关系式计算时要带入各物理量的符号。</a:t>
            </a:r>
            <a:endParaRPr lang="zh-CN" altLang="en-US" sz="3600"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 lvl="0"/>
            <a:endParaRPr lang="zh-CN" altLang="en-US" sz="36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aphicFrame>
        <p:nvGraphicFramePr>
          <p:cNvPr id="8194" name="对象 7"/>
          <p:cNvGraphicFramePr>
            <a:graphicFrameLocks noChangeAspect="1"/>
          </p:cNvGraphicFramePr>
          <p:nvPr/>
        </p:nvGraphicFramePr>
        <p:xfrm>
          <a:off x="1471613" y="1516063"/>
          <a:ext cx="2271712" cy="133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" r:id="rId1" imgW="711200" imgH="419100" progId="Equation.KSEE3">
                  <p:embed/>
                </p:oleObj>
              </mc:Choice>
              <mc:Fallback>
                <p:oleObj name="" r:id="rId1" imgW="711200" imgH="4191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471613" y="1516063"/>
                        <a:ext cx="2271712" cy="133985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D5A2DD"/>
                          </a:gs>
                          <a:gs pos="50000">
                            <a:srgbClr val="E8C0AA"/>
                          </a:gs>
                          <a:gs pos="100000">
                            <a:srgbClr val="FADD77"/>
                          </a:gs>
                        </a:gsLst>
                        <a:lin ang="5400000" scaled="1"/>
                      </a:gradFill>
                      <a:ln w="38100">
                        <a:solidFill>
                          <a:schemeClr val="accent1"/>
                        </a:solidFill>
                        <a:rou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" name="对象 2"/>
          <p:cNvGraphicFramePr>
            <a:graphicFrameLocks noChangeAspect="1"/>
          </p:cNvGraphicFramePr>
          <p:nvPr/>
        </p:nvGraphicFramePr>
        <p:xfrm>
          <a:off x="4870450" y="1839913"/>
          <a:ext cx="2435225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" r:id="rId3" imgW="762000" imgH="215900" progId="Equation.KSEE3">
                  <p:embed/>
                </p:oleObj>
              </mc:Choice>
              <mc:Fallback>
                <p:oleObj name="" r:id="rId3" imgW="762000" imgH="2159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70450" y="1839913"/>
                        <a:ext cx="2435225" cy="690562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D5A2DD"/>
                          </a:gs>
                          <a:gs pos="50000">
                            <a:srgbClr val="E8C0AA"/>
                          </a:gs>
                          <a:gs pos="100000">
                            <a:srgbClr val="FADD77"/>
                          </a:gs>
                        </a:gsLst>
                        <a:lin ang="5400000" scaled="1"/>
                      </a:gradFill>
                      <a:ln w="38100">
                        <a:solidFill>
                          <a:schemeClr val="accent1"/>
                        </a:solidFill>
                        <a:rou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文本框 2"/>
          <p:cNvSpPr/>
          <p:nvPr/>
        </p:nvSpPr>
        <p:spPr>
          <a:xfrm>
            <a:off x="0" y="860425"/>
            <a:ext cx="2078038" cy="644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sym typeface="Times New Roman" panose="02020603050405020304" pitchFamily="18" charset="0"/>
              </a:rPr>
              <a:t>当堂训练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9218" name="文本框 1"/>
          <p:cNvSpPr txBox="1"/>
          <p:nvPr/>
        </p:nvSpPr>
        <p:spPr>
          <a:xfrm>
            <a:off x="0" y="1414463"/>
            <a:ext cx="9144000" cy="5443537"/>
          </a:xfrm>
          <a:prstGeom prst="rect">
            <a:avLst/>
          </a:prstGeom>
          <a:gradFill rotWithShape="1">
            <a:gsLst>
              <a:gs pos="0">
                <a:srgbClr val="4EAADD"/>
              </a:gs>
              <a:gs pos="100000">
                <a:srgbClr val="F9F8CA"/>
              </a:gs>
            </a:gsLst>
            <a:lin ang="18900000" scaled="1"/>
          </a:gradFill>
          <a:ln>
            <a:noFill/>
            <a:miter lim="800000"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en-US" altLang="zh-CN" sz="2800">
                <a:latin typeface="宋体" panose="02010600030101010101" pitchFamily="2" charset="-122"/>
              </a:rPr>
              <a:t>  1</a:t>
            </a:r>
            <a:r>
              <a:rPr lang="zh-CN" altLang="en-US" sz="2800">
                <a:latin typeface="宋体" panose="02010600030101010101" pitchFamily="2" charset="-122"/>
              </a:rPr>
              <a:t>、如图所示，A、B是某电场中同一条电场线上的两点，把电荷量</a:t>
            </a:r>
            <a:r>
              <a:rPr lang="en-US" altLang="zh-CN" sz="2800">
                <a:latin typeface="宋体" panose="02010600030101010101" pitchFamily="2" charset="-122"/>
              </a:rPr>
              <a:t>q</a:t>
            </a:r>
            <a:r>
              <a:rPr lang="en-US" altLang="zh-CN" sz="2800" baseline="-25000">
                <a:latin typeface="宋体" panose="02010600030101010101" pitchFamily="2" charset="-122"/>
              </a:rPr>
              <a:t>1</a:t>
            </a:r>
            <a:r>
              <a:rPr lang="en-US" altLang="zh-CN" sz="2800">
                <a:latin typeface="宋体" panose="02010600030101010101" pitchFamily="2" charset="-122"/>
              </a:rPr>
              <a:t>=1x10</a:t>
            </a:r>
            <a:r>
              <a:rPr lang="en-US" altLang="zh-CN" sz="2800" baseline="30000">
                <a:latin typeface="宋体" panose="02010600030101010101" pitchFamily="2" charset="-122"/>
              </a:rPr>
              <a:t>-9</a:t>
            </a:r>
            <a:r>
              <a:rPr lang="en-US" altLang="zh-CN" sz="2800">
                <a:latin typeface="宋体" panose="02010600030101010101" pitchFamily="2" charset="-122"/>
              </a:rPr>
              <a:t>C</a:t>
            </a:r>
            <a:r>
              <a:rPr lang="zh-CN" altLang="en-US" sz="2800">
                <a:latin typeface="宋体" panose="02010600030101010101" pitchFamily="2" charset="-122"/>
              </a:rPr>
              <a:t>的试探电荷从无穷远处移到A点，静电力做的功</a:t>
            </a:r>
            <a:r>
              <a:rPr lang="en-US" altLang="zh-CN" sz="2800">
                <a:latin typeface="宋体" panose="02010600030101010101" pitchFamily="2" charset="-122"/>
              </a:rPr>
              <a:t>W</a:t>
            </a:r>
            <a:r>
              <a:rPr lang="en-US" altLang="zh-CN" sz="2800" baseline="-25000">
                <a:latin typeface="宋体" panose="02010600030101010101" pitchFamily="2" charset="-122"/>
              </a:rPr>
              <a:t>1</a:t>
            </a:r>
            <a:r>
              <a:rPr lang="en-US" altLang="zh-CN" sz="2800">
                <a:latin typeface="宋体" panose="02010600030101010101" pitchFamily="2" charset="-122"/>
              </a:rPr>
              <a:t>=4x10</a:t>
            </a:r>
            <a:r>
              <a:rPr lang="en-US" altLang="zh-CN" sz="2800" baseline="30000">
                <a:latin typeface="宋体" panose="02010600030101010101" pitchFamily="2" charset="-122"/>
              </a:rPr>
              <a:t>-8</a:t>
            </a:r>
            <a:r>
              <a:rPr lang="en-US" altLang="zh-CN" sz="2800">
                <a:latin typeface="宋体" panose="02010600030101010101" pitchFamily="2" charset="-122"/>
              </a:rPr>
              <a:t>J</a:t>
            </a:r>
            <a:r>
              <a:rPr lang="zh-CN" altLang="en-US" sz="2800">
                <a:latin typeface="宋体" panose="02010600030101010101" pitchFamily="2" charset="-122"/>
              </a:rPr>
              <a:t>；把</a:t>
            </a:r>
            <a:r>
              <a:rPr lang="en-US" altLang="zh-CN" sz="2800">
                <a:latin typeface="宋体" panose="02010600030101010101" pitchFamily="2" charset="-122"/>
              </a:rPr>
              <a:t>q</a:t>
            </a:r>
            <a:r>
              <a:rPr lang="en-US" altLang="zh-CN" sz="2800" baseline="-25000">
                <a:latin typeface="宋体" panose="02010600030101010101" pitchFamily="2" charset="-122"/>
              </a:rPr>
              <a:t>2</a:t>
            </a:r>
            <a:r>
              <a:rPr lang="en-US" altLang="zh-CN" sz="2800">
                <a:latin typeface="宋体" panose="02010600030101010101" pitchFamily="2" charset="-122"/>
              </a:rPr>
              <a:t>=-2x10</a:t>
            </a:r>
            <a:r>
              <a:rPr lang="en-US" altLang="zh-CN" sz="2800" baseline="30000">
                <a:latin typeface="宋体" panose="02010600030101010101" pitchFamily="2" charset="-122"/>
              </a:rPr>
              <a:t>-9</a:t>
            </a:r>
            <a:r>
              <a:rPr lang="en-US" altLang="zh-CN" sz="2800">
                <a:latin typeface="宋体" panose="02010600030101010101" pitchFamily="2" charset="-122"/>
              </a:rPr>
              <a:t>C</a:t>
            </a:r>
            <a:r>
              <a:rPr lang="zh-CN" altLang="en-US" sz="2800">
                <a:latin typeface="宋体" panose="02010600030101010101" pitchFamily="2" charset="-122"/>
              </a:rPr>
              <a:t>的试探电荷从无穷远处移到B点，静电力做的功为</a:t>
            </a:r>
            <a:r>
              <a:rPr lang="en-US" altLang="zh-CN" sz="2800">
                <a:latin typeface="宋体" panose="02010600030101010101" pitchFamily="2" charset="-122"/>
              </a:rPr>
              <a:t>W</a:t>
            </a:r>
            <a:r>
              <a:rPr lang="en-US" altLang="zh-CN" sz="2800" baseline="-25000">
                <a:latin typeface="宋体" panose="02010600030101010101" pitchFamily="2" charset="-122"/>
              </a:rPr>
              <a:t>2</a:t>
            </a:r>
            <a:r>
              <a:rPr lang="en-US" altLang="zh-CN" sz="2800">
                <a:latin typeface="宋体" panose="02010600030101010101" pitchFamily="2" charset="-122"/>
              </a:rPr>
              <a:t>=-6x10</a:t>
            </a:r>
            <a:r>
              <a:rPr lang="en-US" altLang="zh-CN" sz="2800" baseline="30000">
                <a:latin typeface="宋体" panose="02010600030101010101" pitchFamily="2" charset="-122"/>
              </a:rPr>
              <a:t>-8</a:t>
            </a:r>
            <a:r>
              <a:rPr lang="en-US" altLang="zh-CN" sz="2800">
                <a:latin typeface="宋体" panose="02010600030101010101" pitchFamily="2" charset="-122"/>
              </a:rPr>
              <a:t>J</a:t>
            </a:r>
            <a:r>
              <a:rPr lang="zh-CN" altLang="en-US" sz="2800">
                <a:latin typeface="宋体" panose="02010600030101010101" pitchFamily="2" charset="-122"/>
              </a:rPr>
              <a:t>。现把</a:t>
            </a:r>
            <a:r>
              <a:rPr lang="en-US" altLang="zh-CN" sz="2800">
                <a:latin typeface="宋体" panose="02010600030101010101" pitchFamily="2" charset="-122"/>
              </a:rPr>
              <a:t>q</a:t>
            </a:r>
            <a:r>
              <a:rPr lang="en-US" altLang="zh-CN" sz="2800" baseline="-25000">
                <a:latin typeface="宋体" panose="02010600030101010101" pitchFamily="2" charset="-122"/>
              </a:rPr>
              <a:t>3</a:t>
            </a:r>
            <a:r>
              <a:rPr lang="en-US" altLang="zh-CN" sz="2800">
                <a:latin typeface="宋体" panose="02010600030101010101" pitchFamily="2" charset="-122"/>
              </a:rPr>
              <a:t>=-3x10</a:t>
            </a:r>
            <a:r>
              <a:rPr lang="en-US" altLang="zh-CN" sz="2800" baseline="30000">
                <a:latin typeface="宋体" panose="02010600030101010101" pitchFamily="2" charset="-122"/>
              </a:rPr>
              <a:t>-9</a:t>
            </a:r>
            <a:r>
              <a:rPr lang="en-US" altLang="zh-CN" sz="2800">
                <a:latin typeface="宋体" panose="02010600030101010101" pitchFamily="2" charset="-122"/>
              </a:rPr>
              <a:t>C</a:t>
            </a:r>
            <a:r>
              <a:rPr lang="zh-CN" altLang="en-US" sz="2800">
                <a:latin typeface="宋体" panose="02010600030101010101" pitchFamily="2" charset="-122"/>
              </a:rPr>
              <a:t>的试探电荷由A点移到B点，静电力做的功为（　）</a:t>
            </a:r>
            <a:endParaRPr lang="zh-CN" altLang="en-US" sz="2800">
              <a:latin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endParaRPr lang="zh-CN" altLang="en-US" sz="2800">
              <a:latin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endParaRPr lang="zh-CN" altLang="en-US" sz="2800">
              <a:latin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2800">
                <a:latin typeface="宋体" panose="02010600030101010101" pitchFamily="2" charset="-122"/>
              </a:rPr>
              <a:t>A</a:t>
            </a:r>
            <a:r>
              <a:rPr lang="zh-CN" altLang="en-US" sz="2800">
                <a:latin typeface="宋体" panose="02010600030101010101" pitchFamily="2" charset="-122"/>
              </a:rPr>
              <a:t>、</a:t>
            </a:r>
            <a:r>
              <a:rPr lang="en-US" altLang="zh-CN" sz="2800">
                <a:latin typeface="宋体" panose="02010600030101010101" pitchFamily="2" charset="-122"/>
              </a:rPr>
              <a:t>-3x10</a:t>
            </a:r>
            <a:r>
              <a:rPr lang="en-US" altLang="zh-CN" sz="2800" baseline="30000">
                <a:latin typeface="宋体" panose="02010600030101010101" pitchFamily="2" charset="-122"/>
              </a:rPr>
              <a:t>-8</a:t>
            </a:r>
            <a:r>
              <a:rPr lang="en-US" altLang="zh-CN" sz="2800">
                <a:latin typeface="宋体" panose="02010600030101010101" pitchFamily="2" charset="-122"/>
              </a:rPr>
              <a:t>J  B</a:t>
            </a:r>
            <a:r>
              <a:rPr lang="zh-CN" altLang="en-US" sz="2800">
                <a:latin typeface="宋体" panose="02010600030101010101" pitchFamily="2" charset="-122"/>
              </a:rPr>
              <a:t>、</a:t>
            </a:r>
            <a:r>
              <a:rPr lang="en-US" altLang="zh-CN" sz="2800">
                <a:latin typeface="宋体" panose="02010600030101010101" pitchFamily="2" charset="-122"/>
              </a:rPr>
              <a:t>3x10</a:t>
            </a:r>
            <a:r>
              <a:rPr lang="en-US" altLang="zh-CN" sz="2800" baseline="30000">
                <a:latin typeface="宋体" panose="02010600030101010101" pitchFamily="2" charset="-122"/>
              </a:rPr>
              <a:t>8</a:t>
            </a:r>
            <a:r>
              <a:rPr lang="en-US" altLang="zh-CN" sz="2800">
                <a:latin typeface="宋体" panose="02010600030101010101" pitchFamily="2" charset="-122"/>
              </a:rPr>
              <a:t>J  C</a:t>
            </a:r>
            <a:r>
              <a:rPr lang="zh-CN" altLang="en-US" sz="2800">
                <a:latin typeface="宋体" panose="02010600030101010101" pitchFamily="2" charset="-122"/>
              </a:rPr>
              <a:t>、</a:t>
            </a:r>
            <a:r>
              <a:rPr lang="en-US" altLang="zh-CN" sz="2800">
                <a:latin typeface="宋体" panose="02010600030101010101" pitchFamily="2" charset="-122"/>
              </a:rPr>
              <a:t>-2.1x10</a:t>
            </a:r>
            <a:r>
              <a:rPr lang="en-US" altLang="zh-CN" sz="2800" baseline="30000">
                <a:latin typeface="宋体" panose="02010600030101010101" pitchFamily="2" charset="-122"/>
              </a:rPr>
              <a:t>-7</a:t>
            </a:r>
            <a:r>
              <a:rPr lang="en-US" altLang="zh-CN" sz="2800">
                <a:latin typeface="宋体" panose="02010600030101010101" pitchFamily="2" charset="-122"/>
              </a:rPr>
              <a:t>J  D</a:t>
            </a:r>
            <a:r>
              <a:rPr lang="zh-CN" altLang="en-US" sz="2800">
                <a:latin typeface="宋体" panose="02010600030101010101" pitchFamily="2" charset="-122"/>
              </a:rPr>
              <a:t>、</a:t>
            </a:r>
            <a:r>
              <a:rPr lang="en-US" altLang="zh-CN" sz="2800">
                <a:latin typeface="宋体" panose="02010600030101010101" pitchFamily="2" charset="-122"/>
              </a:rPr>
              <a:t>2.1x10</a:t>
            </a:r>
            <a:r>
              <a:rPr lang="en-US" altLang="zh-CN" sz="2800" baseline="30000">
                <a:latin typeface="宋体" panose="02010600030101010101" pitchFamily="2" charset="-122"/>
              </a:rPr>
              <a:t>-7</a:t>
            </a:r>
            <a:r>
              <a:rPr lang="en-US" altLang="zh-CN" sz="2800">
                <a:latin typeface="宋体" panose="02010600030101010101" pitchFamily="2" charset="-122"/>
              </a:rPr>
              <a:t>J</a:t>
            </a:r>
            <a:endParaRPr lang="en-US" altLang="zh-CN" sz="2800">
              <a:latin typeface="宋体" panose="02010600030101010101" pitchFamily="2" charset="-122"/>
            </a:endParaRPr>
          </a:p>
        </p:txBody>
      </p:sp>
      <p:pic>
        <p:nvPicPr>
          <p:cNvPr id="9219" name="图片 1000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54238" y="4949825"/>
            <a:ext cx="4198937" cy="8001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9220" name="文本框 2"/>
          <p:cNvSpPr/>
          <p:nvPr/>
        </p:nvSpPr>
        <p:spPr>
          <a:xfrm>
            <a:off x="7410450" y="4116388"/>
            <a:ext cx="463550" cy="644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600" b="1">
                <a:solidFill>
                  <a:srgbClr val="FF0000"/>
                </a:solidFill>
                <a:latin typeface="宋体" panose="02010600030101010101" pitchFamily="2" charset="-122"/>
                <a:sym typeface="Times New Roman" panose="02020603050405020304" pitchFamily="18" charset="0"/>
              </a:rPr>
              <a:t>B</a:t>
            </a:r>
            <a:endParaRPr lang="en-US" altLang="zh-CN" sz="3600" b="1">
              <a:solidFill>
                <a:srgbClr val="FF0000"/>
              </a:solidFill>
              <a:latin typeface="宋体" panose="02010600030101010101" pitchFamily="2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文本框 2"/>
          <p:cNvSpPr/>
          <p:nvPr/>
        </p:nvSpPr>
        <p:spPr>
          <a:xfrm>
            <a:off x="0" y="781050"/>
            <a:ext cx="2765425" cy="6461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sym typeface="Times New Roman" panose="02020603050405020304" pitchFamily="18" charset="0"/>
              </a:rPr>
              <a:t>三、等势面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0242" name="文本框 2"/>
          <p:cNvSpPr txBox="1"/>
          <p:nvPr/>
        </p:nvSpPr>
        <p:spPr>
          <a:xfrm>
            <a:off x="0" y="1426844"/>
            <a:ext cx="9144000" cy="5431156"/>
          </a:xfrm>
          <a:prstGeom prst="rect">
            <a:avLst/>
          </a:prstGeom>
          <a:gradFill>
            <a:gsLst>
              <a:gs pos="82000">
                <a:srgbClr val="B0EEF9"/>
              </a:gs>
              <a:gs pos="47000">
                <a:srgbClr val="FDC8F4"/>
              </a:gs>
              <a:gs pos="73000">
                <a:srgbClr val="B2FBB6"/>
              </a:gs>
              <a:gs pos="63000">
                <a:srgbClr val="F4FCB3"/>
              </a:gs>
              <a:gs pos="99000">
                <a:srgbClr val="E6B0FB"/>
              </a:gs>
            </a:gsLst>
            <a:path path="circle">
              <a:fillToRect t="100000" r="100000"/>
            </a:path>
            <a:tileRect l="-100000" b="-100000"/>
          </a:gradFill>
        </p:spPr>
        <p:txBody>
          <a:bodyPr wrap="square" rtlCol="0">
            <a:noAutofit/>
          </a:bodyPr>
          <a:lstStyle/>
          <a:p>
            <a:pPr fontAlgn="base"/>
            <a:r>
              <a:rPr lang="en-US" altLang="zh-CN" sz="3200" strike="noStrike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3200" strike="noStrike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、定义：</a:t>
            </a:r>
            <a:endParaRPr lang="zh-CN" altLang="en-US" sz="3200" strike="noStrike" noProof="1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fontAlgn="base"/>
            <a:r>
              <a:rPr lang="en-US" altLang="zh-CN" sz="3200" strike="noStrike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3200" strike="noStrike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在电场中，电势相同的各点构成的面叫作等势面</a:t>
            </a:r>
            <a:endParaRPr lang="zh-CN" altLang="en-US" sz="3200" strike="noStrike" noProof="1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fontAlgn="base"/>
            <a:r>
              <a:rPr lang="en-US" altLang="zh-CN" sz="3200" strike="noStrike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3200" strike="noStrike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、常见电场的等势面</a:t>
            </a:r>
            <a:endParaRPr lang="zh-CN" altLang="en-US" sz="3200" strike="noStrike" noProof="1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24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2150" y="3051175"/>
            <a:ext cx="5911850" cy="38941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0244" name="矩形 4"/>
          <p:cNvSpPr/>
          <p:nvPr/>
        </p:nvSpPr>
        <p:spPr>
          <a:xfrm>
            <a:off x="901700" y="3342005"/>
            <a:ext cx="1160778" cy="313817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 fontAlgn="base"/>
            <a:r>
              <a:rPr lang="zh-CN" altLang="en-US" sz="6600" b="1" strike="noStrike" noProof="1">
                <a:ln w="15875"/>
                <a:gradFill>
                  <a:gsLst>
                    <a:gs pos="0">
                      <a:schemeClr val="accent1">
                        <a:hueMod val="80000"/>
                      </a:schemeClr>
                    </a:gs>
                    <a:gs pos="100000">
                      <a:schemeClr val="accent1">
                        <a:alpha val="100000"/>
                      </a:schemeClr>
                    </a:gs>
                  </a:gsLst>
                  <a:lin ang="2700000" scaled="0"/>
                </a:gra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点电荷</a:t>
            </a:r>
            <a:endParaRPr lang="zh-CN" altLang="en-US" sz="6600" b="1" strike="noStrike" noProof="1">
              <a:ln w="15875"/>
              <a:gradFill>
                <a:gsLst>
                  <a:gs pos="0">
                    <a:schemeClr val="accent1">
                      <a:hueMod val="80000"/>
                    </a:schemeClr>
                  </a:gs>
                  <a:gs pos="100000">
                    <a:schemeClr val="accent1">
                      <a:alpha val="100000"/>
                    </a:schemeClr>
                  </a:gs>
                </a:gsLst>
                <a:lin ang="2700000" scaled="0"/>
              </a:gra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" grpId="0"/>
      <p:bldP spid="10244" grpId="0"/>
    </p:bldLst>
  </p:timing>
</p:sld>
</file>

<file path=ppt/tags/tag1.xml><?xml version="1.0" encoding="utf-8"?>
<p:tagLst xmlns:p="http://schemas.openxmlformats.org/presentationml/2006/main">
  <p:tag name="KSO_WM_DIAGRAM_VIRTUALLY_FRAME" val="{&quot;height&quot;:421.55,&quot;left&quot;:295.5,&quot;top&quot;:82.5,&quot;width&quot;:407.0999608778526}"/>
</p:tagLst>
</file>

<file path=ppt/tags/tag2.xml><?xml version="1.0" encoding="utf-8"?>
<p:tagLst xmlns:p="http://schemas.openxmlformats.org/presentationml/2006/main">
  <p:tag name="KSO_WM_DIAGRAM_VIRTUALLY_FRAME" val="{&quot;height&quot;:421.55,&quot;left&quot;:295.5,&quot;top&quot;:82.5,&quot;width&quot;:407.0999608778526}"/>
</p:tagLst>
</file>

<file path=ppt/tags/tag3.xml><?xml version="1.0" encoding="utf-8"?>
<p:tagLst xmlns:p="http://schemas.openxmlformats.org/presentationml/2006/main">
  <p:tag name="KSO_WM_DIAGRAM_VIRTUALLY_FRAME" val="{&quot;height&quot;:421.55,&quot;left&quot;:295.5,&quot;top&quot;:82.5,&quot;width&quot;:407.0999608778526}"/>
</p:tagLst>
</file>

<file path=ppt/tags/tag4.xml><?xml version="1.0" encoding="utf-8"?>
<p:tagLst xmlns:p="http://schemas.openxmlformats.org/presentationml/2006/main">
  <p:tag name="KSO_WM_DIAGRAM_VIRTUALLY_FRAME" val="{&quot;height&quot;:421.55,&quot;left&quot;:295.5,&quot;top&quot;:82.5,&quot;width&quot;:407.0999608778526}"/>
</p:tagLst>
</file>

<file path=ppt/tags/tag5.xml><?xml version="1.0" encoding="utf-8"?>
<p:tagLst xmlns:p="http://schemas.openxmlformats.org/presentationml/2006/main">
  <p:tag name="KSO_WM_DIAGRAM_VIRTUALLY_FRAME" val="{&quot;height&quot;:421.55,&quot;left&quot;:295.5,&quot;top&quot;:82.5,&quot;width&quot;:407.0999608778526}"/>
</p:tagLst>
</file>

<file path=ppt/tags/tag6.xml><?xml version="1.0" encoding="utf-8"?>
<p:tagLst xmlns:p="http://schemas.openxmlformats.org/presentationml/2006/main">
  <p:tag name="KSO_WM_DIAGRAM_VIRTUALLY_FRAME" val="{&quot;height&quot;:421.55,&quot;left&quot;:295.5,&quot;top&quot;:82.5,&quot;width&quot;:407.0999608778526}"/>
</p:tagLst>
</file>

<file path=ppt/tags/tag7.xml><?xml version="1.0" encoding="utf-8"?>
<p:tagLst xmlns:p="http://schemas.openxmlformats.org/presentationml/2006/main">
  <p:tag name="KSO_WM_DIAGRAM_VIRTUALLY_FRAME" val="{&quot;height&quot;:421.55,&quot;left&quot;:295.5,&quot;top&quot;:82.5,&quot;width&quot;:407.0999608778526}"/>
</p:tagLst>
</file>

<file path=ppt/tags/tag8.xml><?xml version="1.0" encoding="utf-8"?>
<p:tagLst xmlns:p="http://schemas.openxmlformats.org/presentationml/2006/main">
  <p:tag name="KSO_WM_DIAGRAM_VIRTUALLY_FRAME" val="{&quot;height&quot;:421.55,&quot;left&quot;:295.5,&quot;top&quot;:82.5,&quot;width&quot;:407.0999608778526}"/>
</p:tagLst>
</file>

<file path=ppt/tags/tag9.xml><?xml version="1.0" encoding="utf-8"?>
<p:tagLst xmlns:p="http://schemas.openxmlformats.org/presentationml/2006/main">
  <p:tag name="AS_OS" val="Unix 3.10 unknown"/>
  <p:tag name="AS_RELEASE_DATE" val="2023.03.31"/>
  <p:tag name="AS_TITLE" val="Aspose.Slides for Java"/>
  <p:tag name="AS_VERSION" val="23.3"/>
  <p:tag name="COMMONDATA" val="eyJoZGlkIjoiOWM4YWJmZDcxZTI0YTc1YWE2Njc0ZGQxYTAyN2EyMmEifQ=="/>
  <p:tag name="RESOURCE_RECORD_KEY" val="{&quot;13&quot;:[4364974]}"/>
  <p:tag name="commondata" val="eyJoZGlkIjoiMDFiNGFkYTFmZDYwY2YxZmMwN2RlYmEzMDIyOTJlODgifQ==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FFFFFF"/>
      </a:accent3>
      <a:accent4>
        <a:srgbClr val="000000"/>
      </a:accent4>
      <a:accent5>
        <a:srgbClr val="FFAEC5"/>
      </a:accent5>
      <a:accent6>
        <a:srgbClr val="CC004F"/>
      </a:accent6>
      <a:hlink>
        <a:srgbClr val="17BBFD"/>
      </a:hlink>
      <a:folHlink>
        <a:srgbClr val="FF79C2"/>
      </a:folHlink>
    </a:clrScheme>
    <a:fontScheme name="">
      <a:majorFont>
        <a:latin typeface="Calibri Light"/>
        <a:ea typeface="宋体"/>
        <a:cs typeface="Arial"/>
      </a:majorFont>
      <a:minorFont>
        <a:latin typeface="Calibri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1553</Words>
  <Application>WPS 演示</Application>
  <PresentationFormat>On-screen Show (4:3)</PresentationFormat>
  <Paragraphs>123</Paragraphs>
  <Slides>16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14</vt:i4>
      </vt:variant>
      <vt:variant>
        <vt:lpstr>幻灯片标题</vt:lpstr>
      </vt:variant>
      <vt:variant>
        <vt:i4>16</vt:i4>
      </vt:variant>
    </vt:vector>
  </HeadingPairs>
  <TitlesOfParts>
    <vt:vector size="43" baseType="lpstr">
      <vt:lpstr>Arial</vt:lpstr>
      <vt:lpstr>宋体</vt:lpstr>
      <vt:lpstr>Wingdings</vt:lpstr>
      <vt:lpstr>Calibri Light</vt:lpstr>
      <vt:lpstr>Calibri</vt:lpstr>
      <vt:lpstr>华文新魏</vt:lpstr>
      <vt:lpstr>黑体</vt:lpstr>
      <vt:lpstr>楷体_GB2312</vt:lpstr>
      <vt:lpstr>新宋体</vt:lpstr>
      <vt:lpstr>Times New Roman</vt:lpstr>
      <vt:lpstr>微软雅黑</vt:lpstr>
      <vt:lpstr>Arial Unicode MS</vt:lpstr>
      <vt:lpstr>Office 主题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Equation.DSMT4</vt:lpstr>
      <vt:lpstr>Equation.KSEE3</vt:lpstr>
      <vt:lpstr>Equation.KSEE3</vt:lpstr>
      <vt:lpstr>Equation.KSEE3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奔月</cp:lastModifiedBy>
  <cp:revision>2</cp:revision>
  <cp:lastPrinted>2024-08-22T14:09:00Z</cp:lastPrinted>
  <dcterms:created xsi:type="dcterms:W3CDTF">2024-08-22T14:09:00Z</dcterms:created>
  <dcterms:modified xsi:type="dcterms:W3CDTF">2024-09-10T02:42:14Z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E8638E93D0C64CFDA5725152E08ABB0E_13</vt:lpwstr>
  </property>
  <property fmtid="{D5CDD505-2E9C-101B-9397-08002B2CF9AE}" pid="7" name="KSOProductBuildVer">
    <vt:lpwstr>2052-12.1.0.15946</vt:lpwstr>
  </property>
</Properties>
</file>